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8" r:id="rId1"/>
    <p:sldMasterId id="2147483905" r:id="rId2"/>
  </p:sldMasterIdLst>
  <p:notesMasterIdLst>
    <p:notesMasterId r:id="rId29"/>
  </p:notesMasterIdLst>
  <p:handoutMasterIdLst>
    <p:handoutMasterId r:id="rId30"/>
  </p:handoutMasterIdLst>
  <p:sldIdLst>
    <p:sldId id="494" r:id="rId3"/>
    <p:sldId id="495" r:id="rId4"/>
    <p:sldId id="496" r:id="rId5"/>
    <p:sldId id="497" r:id="rId6"/>
    <p:sldId id="498" r:id="rId7"/>
    <p:sldId id="510" r:id="rId8"/>
    <p:sldId id="500" r:id="rId9"/>
    <p:sldId id="501" r:id="rId10"/>
    <p:sldId id="502" r:id="rId11"/>
    <p:sldId id="503" r:id="rId12"/>
    <p:sldId id="504" r:id="rId13"/>
    <p:sldId id="505" r:id="rId14"/>
    <p:sldId id="506" r:id="rId15"/>
    <p:sldId id="507" r:id="rId16"/>
    <p:sldId id="508" r:id="rId17"/>
    <p:sldId id="487" r:id="rId18"/>
    <p:sldId id="340" r:id="rId19"/>
    <p:sldId id="489" r:id="rId20"/>
    <p:sldId id="488" r:id="rId21"/>
    <p:sldId id="486" r:id="rId22"/>
    <p:sldId id="514" r:id="rId23"/>
    <p:sldId id="513" r:id="rId24"/>
    <p:sldId id="493" r:id="rId25"/>
    <p:sldId id="492" r:id="rId26"/>
    <p:sldId id="458" r:id="rId27"/>
    <p:sldId id="509" r:id="rId28"/>
  </p:sldIdLst>
  <p:sldSz cx="9144000" cy="6858000" type="screen4x3"/>
  <p:notesSz cx="6737350" cy="9929813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92C"/>
    <a:srgbClr val="CBD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 jasny 1 — Ak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Styl jasny 2 — Ak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04" autoAdjust="0"/>
    <p:restoredTop sz="94629" autoAdjust="0"/>
  </p:normalViewPr>
  <p:slideViewPr>
    <p:cSldViewPr>
      <p:cViewPr>
        <p:scale>
          <a:sx n="80" d="100"/>
          <a:sy n="80" d="100"/>
        </p:scale>
        <p:origin x="-1608" y="-714"/>
      </p:cViewPr>
      <p:guideLst>
        <p:guide orient="horz" pos="1071"/>
        <p:guide pos="567"/>
      </p:guideLst>
    </p:cSldViewPr>
  </p:slideViewPr>
  <p:outlineViewPr>
    <p:cViewPr>
      <p:scale>
        <a:sx n="33" d="100"/>
        <a:sy n="33" d="100"/>
      </p:scale>
      <p:origin x="0" y="99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98" d="100"/>
        <a:sy n="19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0044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15733" y="0"/>
            <a:ext cx="2920044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2396A3-C0C5-4849-A873-4CB97C1164EE}" type="datetimeFigureOut">
              <a:rPr lang="pl-PL" smtClean="0"/>
              <a:t>2013-11-14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31731"/>
            <a:ext cx="2920044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15733" y="9431731"/>
            <a:ext cx="2920044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77DB56-C06E-4291-82F5-4A60FB041D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75461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518" cy="49649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274" y="0"/>
            <a:ext cx="2919518" cy="49649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5825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735" y="4716661"/>
            <a:ext cx="5389880" cy="446841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599"/>
            <a:ext cx="2919518" cy="49649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274" y="9431599"/>
            <a:ext cx="2919518" cy="49649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F70EE52-88C4-49EA-A6EA-64245F7614A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82703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pl-PL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458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5123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Prostokąt 6"/>
          <p:cNvSpPr/>
          <p:nvPr userDrawn="1"/>
        </p:nvSpPr>
        <p:spPr>
          <a:xfrm>
            <a:off x="395536" y="6453336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pl-P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fld id="{21C8DA9E-4CA6-475B-895C-6211089134A7}" type="slidenum">
              <a:rPr lang="pl-PL" sz="1200" b="0" smtClean="0">
                <a:solidFill>
                  <a:srgbClr val="CBD300"/>
                </a:solidFill>
              </a:rPr>
              <a:pPr algn="ctr"/>
              <a:t>‹#›</a:t>
            </a:fld>
            <a:endParaRPr lang="pl-PL" sz="1200" dirty="0">
              <a:solidFill>
                <a:srgbClr val="CBD3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1" r:id="rId1"/>
    <p:sldLayoutId id="2147484452" r:id="rId2"/>
    <p:sldLayoutId id="2147484453" r:id="rId3"/>
    <p:sldLayoutId id="2147484454" r:id="rId4"/>
    <p:sldLayoutId id="2147484455" r:id="rId5"/>
    <p:sldLayoutId id="2147484456" r:id="rId6"/>
    <p:sldLayoutId id="2147484457" r:id="rId7"/>
    <p:sldLayoutId id="2147484458" r:id="rId8"/>
    <p:sldLayoutId id="2147484459" r:id="rId9"/>
    <p:sldLayoutId id="2147484460" r:id="rId10"/>
    <p:sldLayoutId id="2147484461" r:id="rId11"/>
    <p:sldLayoutId id="21474844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614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Prostokąt 6"/>
          <p:cNvSpPr/>
          <p:nvPr userDrawn="1"/>
        </p:nvSpPr>
        <p:spPr>
          <a:xfrm>
            <a:off x="395536" y="6453336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pl-P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fld id="{21C8DA9E-4CA6-475B-895C-6211089134A7}" type="slidenum">
              <a:rPr lang="pl-PL" sz="1200" b="0" smtClean="0">
                <a:solidFill>
                  <a:srgbClr val="CBD300"/>
                </a:solidFill>
              </a:rPr>
              <a:pPr algn="ctr"/>
              <a:t>‹#›</a:t>
            </a:fld>
            <a:endParaRPr lang="pl-PL" sz="1200" dirty="0">
              <a:solidFill>
                <a:srgbClr val="CBD3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2" r:id="rId1"/>
    <p:sldLayoutId id="2147484463" r:id="rId2"/>
    <p:sldLayoutId id="2147484464" r:id="rId3"/>
    <p:sldLayoutId id="2147484465" r:id="rId4"/>
    <p:sldLayoutId id="2147484466" r:id="rId5"/>
    <p:sldLayoutId id="2147484467" r:id="rId6"/>
    <p:sldLayoutId id="2147484468" r:id="rId7"/>
    <p:sldLayoutId id="2147484469" r:id="rId8"/>
    <p:sldLayoutId id="2147484470" r:id="rId9"/>
    <p:sldLayoutId id="2147484471" r:id="rId10"/>
    <p:sldLayoutId id="21474844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99592" y="2852936"/>
            <a:ext cx="7787208" cy="2592288"/>
          </a:xfrm>
        </p:spPr>
        <p:txBody>
          <a:bodyPr/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l-PL" b="1" dirty="0" smtClean="0">
                <a:solidFill>
                  <a:srgbClr val="006600"/>
                </a:solidFill>
              </a:rPr>
              <a:t>Kontrakt Terytorialny</a:t>
            </a:r>
            <a:br>
              <a:rPr lang="pl-PL" b="1" dirty="0" smtClean="0">
                <a:solidFill>
                  <a:srgbClr val="006600"/>
                </a:solidFill>
              </a:rPr>
            </a:br>
            <a:r>
              <a:rPr lang="pl-PL" b="1" dirty="0" smtClean="0">
                <a:solidFill>
                  <a:srgbClr val="006600"/>
                </a:solidFill>
              </a:rPr>
              <a:t/>
            </a:r>
            <a:br>
              <a:rPr lang="pl-PL" b="1" dirty="0" smtClean="0">
                <a:solidFill>
                  <a:srgbClr val="006600"/>
                </a:solidFill>
              </a:rPr>
            </a:br>
            <a:r>
              <a:rPr lang="pl-PL" sz="2400" b="1" dirty="0" smtClean="0">
                <a:solidFill>
                  <a:srgbClr val="003600"/>
                </a:solidFill>
              </a:rPr>
              <a:t>Instrument wprowadzony </a:t>
            </a:r>
            <a:br>
              <a:rPr lang="pl-PL" sz="2400" b="1" dirty="0" smtClean="0">
                <a:solidFill>
                  <a:srgbClr val="003600"/>
                </a:solidFill>
              </a:rPr>
            </a:br>
            <a:r>
              <a:rPr lang="pl-PL" sz="2400" b="1" dirty="0" smtClean="0">
                <a:solidFill>
                  <a:srgbClr val="003600"/>
                </a:solidFill>
              </a:rPr>
              <a:t>w </a:t>
            </a:r>
            <a:r>
              <a:rPr lang="pl-PL" sz="2400" b="1" i="1" dirty="0" smtClean="0">
                <a:solidFill>
                  <a:srgbClr val="003600"/>
                </a:solidFill>
              </a:rPr>
              <a:t>Krajowej Strategii Rozwoju Regionalnego  2010-2020: </a:t>
            </a:r>
            <a:br>
              <a:rPr lang="pl-PL" sz="2400" b="1" i="1" dirty="0" smtClean="0">
                <a:solidFill>
                  <a:srgbClr val="003600"/>
                </a:solidFill>
              </a:rPr>
            </a:br>
            <a:r>
              <a:rPr lang="pl-PL" sz="2400" b="1" i="1" dirty="0" smtClean="0">
                <a:solidFill>
                  <a:srgbClr val="003600"/>
                </a:solidFill>
              </a:rPr>
              <a:t>Regiony, miasta, obszary wiejskie</a:t>
            </a:r>
            <a:br>
              <a:rPr lang="pl-PL" sz="2400" b="1" i="1" dirty="0" smtClean="0">
                <a:solidFill>
                  <a:srgbClr val="003600"/>
                </a:solidFill>
              </a:rPr>
            </a:br>
            <a:r>
              <a:rPr lang="pl-PL" sz="2400" b="1" dirty="0" smtClean="0">
                <a:solidFill>
                  <a:srgbClr val="003600"/>
                </a:solidFill>
              </a:rPr>
              <a:t> stanowiący umowę zawartą między rządem </a:t>
            </a:r>
            <a:br>
              <a:rPr lang="pl-PL" sz="2400" b="1" dirty="0" smtClean="0">
                <a:solidFill>
                  <a:srgbClr val="003600"/>
                </a:solidFill>
              </a:rPr>
            </a:br>
            <a:r>
              <a:rPr lang="pl-PL" sz="2400" b="1" dirty="0" smtClean="0">
                <a:solidFill>
                  <a:srgbClr val="003600"/>
                </a:solidFill>
              </a:rPr>
              <a:t>a samorządem terytorialnym </a:t>
            </a:r>
            <a:br>
              <a:rPr lang="pl-PL" sz="2400" b="1" dirty="0" smtClean="0">
                <a:solidFill>
                  <a:srgbClr val="003600"/>
                </a:solidFill>
              </a:rPr>
            </a:br>
            <a:r>
              <a:rPr lang="pl-PL" dirty="0" smtClean="0">
                <a:solidFill>
                  <a:srgbClr val="006600"/>
                </a:solidFill>
              </a:rPr>
              <a:t/>
            </a:r>
            <a:br>
              <a:rPr lang="pl-PL" dirty="0" smtClean="0">
                <a:solidFill>
                  <a:srgbClr val="006600"/>
                </a:solidFill>
              </a:rPr>
            </a:br>
            <a:endParaRPr lang="pl-PL" dirty="0">
              <a:solidFill>
                <a:srgbClr val="0066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27584" y="260648"/>
            <a:ext cx="7859216" cy="1368152"/>
          </a:xfrm>
        </p:spPr>
        <p:txBody>
          <a:bodyPr/>
          <a:lstStyle/>
          <a:p>
            <a:pPr marL="0" indent="0" algn="ctr">
              <a:buNone/>
            </a:pPr>
            <a:endParaRPr lang="pl-PL" dirty="0" smtClean="0">
              <a:solidFill>
                <a:srgbClr val="00792C"/>
              </a:solidFill>
            </a:endParaRPr>
          </a:p>
          <a:p>
            <a:pPr marL="0" indent="0" algn="ctr">
              <a:buNone/>
            </a:pPr>
            <a:r>
              <a:rPr lang="pl-PL" b="1" dirty="0" smtClean="0">
                <a:solidFill>
                  <a:srgbClr val="00792C"/>
                </a:solidFill>
              </a:rPr>
              <a:t>Perspektywa finansowania 2014-2020</a:t>
            </a:r>
          </a:p>
          <a:p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2843808" y="594928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solidFill>
                  <a:prstClr val="black"/>
                </a:solidFill>
                <a:latin typeface="Calibri"/>
              </a:rPr>
              <a:t>14 listopada </a:t>
            </a:r>
            <a:r>
              <a:rPr lang="pl-PL" dirty="0" smtClean="0">
                <a:solidFill>
                  <a:prstClr val="black"/>
                </a:solidFill>
                <a:latin typeface="Calibri"/>
              </a:rPr>
              <a:t>2013 r.</a:t>
            </a:r>
            <a:endParaRPr lang="pl-PL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120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9"/>
          <p:cNvSpPr>
            <a:spLocks noChangeArrowheads="1"/>
          </p:cNvSpPr>
          <p:nvPr/>
        </p:nvSpPr>
        <p:spPr bwMode="auto">
          <a:xfrm>
            <a:off x="1005658" y="2133600"/>
            <a:ext cx="1766118" cy="1149350"/>
          </a:xfrm>
          <a:prstGeom prst="rect">
            <a:avLst/>
          </a:prstGeom>
          <a:solidFill>
            <a:srgbClr val="CBD3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00" name="Rectangle 10"/>
          <p:cNvSpPr>
            <a:spLocks noChangeArrowheads="1"/>
          </p:cNvSpPr>
          <p:nvPr/>
        </p:nvSpPr>
        <p:spPr bwMode="auto">
          <a:xfrm>
            <a:off x="7019925" y="2133600"/>
            <a:ext cx="1944563" cy="1149350"/>
          </a:xfrm>
          <a:prstGeom prst="rect">
            <a:avLst/>
          </a:prstGeom>
          <a:solidFill>
            <a:srgbClr val="CBD3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0"/>
            <a:ext cx="8316912" cy="1125538"/>
          </a:xfrm>
        </p:spPr>
        <p:txBody>
          <a:bodyPr/>
          <a:lstStyle/>
          <a:p>
            <a:pPr eaLnBrk="1" hangingPunct="1"/>
            <a:r>
              <a:rPr lang="pl-PL" sz="2400" b="1" dirty="0" smtClean="0"/>
              <a:t>Kontrakt Terytorialny (KT)</a:t>
            </a:r>
          </a:p>
        </p:txBody>
      </p:sp>
      <p:sp>
        <p:nvSpPr>
          <p:cNvPr id="41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3648" y="3645024"/>
            <a:ext cx="6840760" cy="2897187"/>
          </a:xfrm>
        </p:spPr>
        <p:txBody>
          <a:bodyPr/>
          <a:lstStyle/>
          <a:p>
            <a:pPr eaLnBrk="1" hangingPunct="1">
              <a:spcBef>
                <a:spcPct val="30000"/>
              </a:spcBef>
              <a:spcAft>
                <a:spcPct val="30000"/>
              </a:spcAft>
            </a:pPr>
            <a:r>
              <a:rPr lang="pl-PL" sz="2000" dirty="0" smtClean="0">
                <a:solidFill>
                  <a:srgbClr val="000000"/>
                </a:solidFill>
              </a:rPr>
              <a:t>Porozumienie między rządem a samorządem wojewódzkim </a:t>
            </a:r>
            <a:br>
              <a:rPr lang="pl-PL" sz="2000" dirty="0" smtClean="0">
                <a:solidFill>
                  <a:srgbClr val="000000"/>
                </a:solidFill>
              </a:rPr>
            </a:br>
            <a:r>
              <a:rPr lang="pl-PL" sz="2000" dirty="0" smtClean="0">
                <a:solidFill>
                  <a:srgbClr val="000000"/>
                </a:solidFill>
              </a:rPr>
              <a:t>w zakresie priorytetowych przedsięwzięć realizujących cele polityki regionalnej zapisanych w Krajowej Strategii Rozwoju Regionalnego (KSRR)</a:t>
            </a:r>
          </a:p>
          <a:p>
            <a:pPr eaLnBrk="1" hangingPunct="1">
              <a:spcBef>
                <a:spcPct val="30000"/>
              </a:spcBef>
              <a:spcAft>
                <a:spcPct val="30000"/>
              </a:spcAft>
            </a:pPr>
            <a:r>
              <a:rPr lang="pl-PL" sz="2000" dirty="0" smtClean="0">
                <a:solidFill>
                  <a:srgbClr val="000000"/>
                </a:solidFill>
              </a:rPr>
              <a:t>Zobowiązanie strony rządowej i samorządowej do realizacji tych przedsięwzięć     </a:t>
            </a:r>
          </a:p>
          <a:p>
            <a:pPr eaLnBrk="1" hangingPunct="1">
              <a:spcBef>
                <a:spcPct val="30000"/>
              </a:spcBef>
              <a:spcAft>
                <a:spcPct val="30000"/>
              </a:spcAft>
            </a:pPr>
            <a:r>
              <a:rPr lang="pl-PL" sz="2000" dirty="0" smtClean="0">
                <a:solidFill>
                  <a:srgbClr val="000000"/>
                </a:solidFill>
              </a:rPr>
              <a:t>Koordynacja działań prorozwojowych podejmowanych przez </a:t>
            </a:r>
            <a:br>
              <a:rPr lang="pl-PL" sz="2000" dirty="0" smtClean="0">
                <a:solidFill>
                  <a:srgbClr val="000000"/>
                </a:solidFill>
              </a:rPr>
            </a:br>
            <a:r>
              <a:rPr lang="pl-PL" sz="2000" dirty="0" smtClean="0">
                <a:solidFill>
                  <a:srgbClr val="000000"/>
                </a:solidFill>
              </a:rPr>
              <a:t>rząd i samorząd</a:t>
            </a:r>
            <a:endParaRPr lang="pl-PL" sz="2000" dirty="0" smtClean="0"/>
          </a:p>
        </p:txBody>
      </p:sp>
      <p:sp>
        <p:nvSpPr>
          <p:cNvPr id="4103" name="Rectangle 4"/>
          <p:cNvSpPr>
            <a:spLocks noChangeArrowheads="1"/>
          </p:cNvSpPr>
          <p:nvPr/>
        </p:nvSpPr>
        <p:spPr bwMode="auto">
          <a:xfrm>
            <a:off x="3995936" y="2097087"/>
            <a:ext cx="1872481" cy="1222375"/>
          </a:xfrm>
          <a:prstGeom prst="rect">
            <a:avLst/>
          </a:prstGeom>
          <a:solidFill>
            <a:srgbClr val="FAFF9F"/>
          </a:solidFill>
          <a:ln w="101600">
            <a:solidFill>
              <a:srgbClr val="00792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pl-PL" sz="2400" b="1" dirty="0">
                <a:solidFill>
                  <a:srgbClr val="000000"/>
                </a:solidFill>
                <a:latin typeface="Arial" charset="0"/>
              </a:rPr>
              <a:t>Kontrakt </a:t>
            </a:r>
          </a:p>
          <a:p>
            <a:pPr algn="ctr"/>
            <a:r>
              <a:rPr lang="pl-PL" sz="2400" b="1" dirty="0">
                <a:solidFill>
                  <a:srgbClr val="000000"/>
                </a:solidFill>
                <a:latin typeface="Arial" charset="0"/>
              </a:rPr>
              <a:t>Terytorialny</a:t>
            </a:r>
          </a:p>
        </p:txBody>
      </p:sp>
      <p:sp>
        <p:nvSpPr>
          <p:cNvPr id="4104" name="Text Box 6"/>
          <p:cNvSpPr txBox="1">
            <a:spLocks noChangeArrowheads="1"/>
          </p:cNvSpPr>
          <p:nvPr/>
        </p:nvSpPr>
        <p:spPr bwMode="auto">
          <a:xfrm>
            <a:off x="1096554" y="2348880"/>
            <a:ext cx="15843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2000" dirty="0">
                <a:solidFill>
                  <a:srgbClr val="000000"/>
                </a:solidFill>
                <a:latin typeface="Arial" charset="0"/>
              </a:rPr>
              <a:t>priorytety krajowe</a:t>
            </a:r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6948488" y="2204864"/>
            <a:ext cx="208800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2000" dirty="0">
                <a:solidFill>
                  <a:srgbClr val="000000"/>
                </a:solidFill>
                <a:latin typeface="Arial" charset="0"/>
              </a:rPr>
              <a:t>potrzeby </a:t>
            </a:r>
            <a:r>
              <a:rPr lang="pl-PL" sz="2000" dirty="0" smtClean="0">
                <a:solidFill>
                  <a:srgbClr val="000000"/>
                </a:solidFill>
                <a:latin typeface="Arial" charset="0"/>
              </a:rPr>
              <a:t>                 i </a:t>
            </a:r>
            <a:r>
              <a:rPr lang="pl-PL" sz="2000" dirty="0">
                <a:solidFill>
                  <a:srgbClr val="000000"/>
                </a:solidFill>
                <a:latin typeface="Arial" charset="0"/>
              </a:rPr>
              <a:t>uwarunkowania regionalne</a:t>
            </a:r>
          </a:p>
        </p:txBody>
      </p:sp>
      <p:sp>
        <p:nvSpPr>
          <p:cNvPr id="4106" name="Text Box 11"/>
          <p:cNvSpPr txBox="1">
            <a:spLocks noChangeArrowheads="1"/>
          </p:cNvSpPr>
          <p:nvPr/>
        </p:nvSpPr>
        <p:spPr bwMode="auto">
          <a:xfrm>
            <a:off x="1979612" y="1150938"/>
            <a:ext cx="60358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2400" dirty="0">
                <a:solidFill>
                  <a:srgbClr val="000000"/>
                </a:solidFill>
                <a:latin typeface="Calibri"/>
              </a:rPr>
              <a:t>Skuteczne prowadzenie polityki prorozwojowej</a:t>
            </a:r>
          </a:p>
        </p:txBody>
      </p:sp>
      <p:sp>
        <p:nvSpPr>
          <p:cNvPr id="4107" name="AutoShape 12"/>
          <p:cNvSpPr>
            <a:spLocks noChangeArrowheads="1"/>
          </p:cNvSpPr>
          <p:nvPr/>
        </p:nvSpPr>
        <p:spPr bwMode="auto">
          <a:xfrm>
            <a:off x="2915816" y="2420888"/>
            <a:ext cx="936624" cy="504825"/>
          </a:xfrm>
          <a:prstGeom prst="rightArrow">
            <a:avLst>
              <a:gd name="adj1" fmla="val 44324"/>
              <a:gd name="adj2" fmla="val 76099"/>
            </a:avLst>
          </a:prstGeom>
          <a:solidFill>
            <a:srgbClr val="CBD3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08" name="AutoShape 13"/>
          <p:cNvSpPr>
            <a:spLocks noChangeArrowheads="1"/>
          </p:cNvSpPr>
          <p:nvPr/>
        </p:nvSpPr>
        <p:spPr bwMode="auto">
          <a:xfrm rot="10800000">
            <a:off x="6012160" y="2420888"/>
            <a:ext cx="865188" cy="504825"/>
          </a:xfrm>
          <a:prstGeom prst="rightArrow">
            <a:avLst>
              <a:gd name="adj1" fmla="val 44324"/>
              <a:gd name="adj2" fmla="val 76099"/>
            </a:avLst>
          </a:prstGeom>
          <a:solidFill>
            <a:srgbClr val="CBD3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08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60350"/>
            <a:ext cx="8229600" cy="1143000"/>
          </a:xfrm>
        </p:spPr>
        <p:txBody>
          <a:bodyPr/>
          <a:lstStyle/>
          <a:p>
            <a:pPr eaLnBrk="1" hangingPunct="1"/>
            <a:r>
              <a:rPr lang="pl-PL" altLang="pl-PL" sz="2800" b="1" dirty="0" smtClean="0"/>
              <a:t>Kontrakt Terytorialny - pojęcie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412777"/>
            <a:ext cx="7364412" cy="4968974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pl-PL" altLang="pl-PL" sz="2000" b="1" dirty="0" smtClean="0"/>
              <a:t>Według KSRR:</a:t>
            </a:r>
          </a:p>
          <a:p>
            <a:pPr algn="just" eaLnBrk="1" hangingPunct="1">
              <a:lnSpc>
                <a:spcPct val="80000"/>
              </a:lnSpc>
              <a:spcBef>
                <a:spcPts val="600"/>
              </a:spcBef>
              <a:buFontTx/>
              <a:buNone/>
            </a:pPr>
            <a:r>
              <a:rPr lang="pl-PL" altLang="pl-PL" sz="2000" dirty="0" smtClean="0"/>
              <a:t>	</a:t>
            </a:r>
            <a:r>
              <a:rPr lang="pl-PL" altLang="pl-PL" sz="1800" dirty="0" smtClean="0"/>
              <a:t>Kontrakt Terytorialny jest najważniejszym instrumentem planistycznym, zapewniającym realizację polityki publicznej o oddziaływaniu terytorialnym (w tym polityki regionalnej) w sposób uwzględniający jej specyficzne uwarunkowania wewnętrzne. Zawiera cele i zadania poszczególnych jego sygnatariuszy oraz określa instrumenty ich realizacji. </a:t>
            </a:r>
            <a:br>
              <a:rPr lang="pl-PL" altLang="pl-PL" sz="1800" dirty="0" smtClean="0"/>
            </a:br>
            <a:r>
              <a:rPr lang="pl-PL" altLang="pl-PL" sz="1400" dirty="0" smtClean="0"/>
              <a:t>(KSRR – załączniki, str. 24)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pl-PL" altLang="pl-PL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l-PL" altLang="pl-PL" sz="2000" b="1" dirty="0" smtClean="0"/>
              <a:t>Według projektu ustawy o zmianie ustawy o zasadach prowadzenia polityki rozwoju (</a:t>
            </a:r>
            <a:r>
              <a:rPr lang="pl-PL" altLang="pl-PL" sz="2000" b="1" dirty="0" err="1" smtClean="0"/>
              <a:t>Dz.U</a:t>
            </a:r>
            <a:r>
              <a:rPr lang="pl-PL" altLang="pl-PL" sz="2000" b="1" dirty="0" smtClean="0"/>
              <a:t>. z 2009 r. Nr 84, poz. 712, z </a:t>
            </a:r>
            <a:r>
              <a:rPr lang="pl-PL" altLang="pl-PL" sz="2000" b="1" dirty="0" err="1" smtClean="0"/>
              <a:t>późn</a:t>
            </a:r>
            <a:r>
              <a:rPr lang="pl-PL" altLang="pl-PL" sz="2000" b="1" dirty="0" smtClean="0"/>
              <a:t>. zm.) oraz niektórych innych ustaw: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buFontTx/>
              <a:buNone/>
            </a:pPr>
            <a:r>
              <a:rPr lang="pl-PL" altLang="pl-PL" sz="2000" dirty="0" smtClean="0"/>
              <a:t>	</a:t>
            </a:r>
            <a:r>
              <a:rPr lang="pl-PL" altLang="pl-PL" sz="1800" dirty="0" smtClean="0"/>
              <a:t>Kontrakt Terytorialny – umowa określająca cele i przedsięwzięcia priorytetowe, które mają istotne znaczenie dla rozwoju kraju oraz wskazanego w niej województwa, sposób ich finasowania, koordynacji                i realizacji, a także dofinansowanie, opracowanych przez zarząd województwa, programów służących realizacji umowy partnerstwa </a:t>
            </a:r>
            <a:br>
              <a:rPr lang="pl-PL" altLang="pl-PL" sz="1800" dirty="0" smtClean="0"/>
            </a:br>
            <a:r>
              <a:rPr lang="pl-PL" altLang="pl-PL" sz="1800" dirty="0" smtClean="0"/>
              <a:t>w zakresie polityki spójności.  </a:t>
            </a:r>
            <a:r>
              <a:rPr lang="pl-PL" altLang="pl-PL" sz="1400" dirty="0" smtClean="0"/>
              <a:t>(Projekt z dnia 22 sierpnia br., art. 5 pkt. 4c)</a:t>
            </a:r>
          </a:p>
        </p:txBody>
      </p:sp>
    </p:spTree>
    <p:extLst>
      <p:ext uri="{BB962C8B-B14F-4D97-AF65-F5344CB8AC3E}">
        <p14:creationId xmlns:p14="http://schemas.microsoft.com/office/powerpoint/2010/main" val="20132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183" y="5486291"/>
            <a:ext cx="14573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0"/>
            <a:ext cx="8229600" cy="576064"/>
          </a:xfrm>
        </p:spPr>
        <p:txBody>
          <a:bodyPr/>
          <a:lstStyle/>
          <a:p>
            <a:r>
              <a:rPr lang="pl-PL" sz="2400" b="1" dirty="0" smtClean="0"/>
              <a:t>Kontrakt Terytorialny - podstawa i forma prawna </a:t>
            </a:r>
            <a:endParaRPr lang="pl-PL" sz="2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5576" y="692696"/>
            <a:ext cx="7859216" cy="6696744"/>
          </a:xfrm>
        </p:spPr>
        <p:txBody>
          <a:bodyPr/>
          <a:lstStyle/>
          <a:p>
            <a:pPr algn="just">
              <a:spcBef>
                <a:spcPts val="600"/>
              </a:spcBef>
            </a:pPr>
            <a:r>
              <a:rPr lang="pl-PL" sz="1700" dirty="0" smtClean="0"/>
              <a:t>Zgodnie z nowym paradygmatem </a:t>
            </a:r>
            <a:r>
              <a:rPr lang="pl-PL" sz="1700" dirty="0"/>
              <a:t>opisanym w KSRR oraz Strategii Rozwoju Kraju oraz dla zapewnienia stabilnych podstaw prawnych dla </a:t>
            </a:r>
            <a:r>
              <a:rPr lang="pl-PL" sz="1700" dirty="0" smtClean="0"/>
              <a:t>Kontraktu Terytorialnego Minister </a:t>
            </a:r>
            <a:r>
              <a:rPr lang="pl-PL" sz="1700" dirty="0"/>
              <a:t>Rozwoju Regionalnego </a:t>
            </a:r>
            <a:r>
              <a:rPr lang="pl-PL" sz="1700" dirty="0" smtClean="0"/>
              <a:t>zaproponował </a:t>
            </a:r>
            <a:r>
              <a:rPr lang="pl-PL" sz="1700" dirty="0"/>
              <a:t>nowelizację </a:t>
            </a:r>
            <a:r>
              <a:rPr lang="pl-PL" sz="1700" i="1" dirty="0"/>
              <a:t>Ustawy z dnia 6 grudnia 2006 r. o zasadach prowadzenia polityki </a:t>
            </a:r>
            <a:r>
              <a:rPr lang="pl-PL" sz="1700" i="1" dirty="0" smtClean="0"/>
              <a:t>rozwoju</a:t>
            </a:r>
            <a:r>
              <a:rPr lang="pl-PL" sz="1700" dirty="0" smtClean="0"/>
              <a:t> </a:t>
            </a:r>
            <a:r>
              <a:rPr lang="pl-PL" sz="1700" i="1" dirty="0" smtClean="0"/>
              <a:t>oraz niektórych innych ustaw.</a:t>
            </a:r>
            <a:endParaRPr lang="pl-PL" sz="1700" i="1" dirty="0"/>
          </a:p>
          <a:p>
            <a:pPr algn="just">
              <a:spcBef>
                <a:spcPts val="600"/>
              </a:spcBef>
            </a:pPr>
            <a:r>
              <a:rPr lang="pl-PL" sz="1700" dirty="0" smtClean="0"/>
              <a:t>Projekt </a:t>
            </a:r>
            <a:r>
              <a:rPr lang="pl-PL" sz="1700" i="1" dirty="0" smtClean="0"/>
              <a:t>Ustawy </a:t>
            </a:r>
            <a:r>
              <a:rPr lang="pl-PL" sz="1700" dirty="0" smtClean="0"/>
              <a:t>z dnia 22 sierpnia br. zawiera regulacje prawne dotyczące Kontraktu Terytorialnego. Najważniejsze propozycje nowelizacji </a:t>
            </a:r>
            <a:r>
              <a:rPr lang="pl-PL" sz="1700" i="1" dirty="0" smtClean="0"/>
              <a:t>Ustawy </a:t>
            </a:r>
            <a:r>
              <a:rPr lang="pl-PL" sz="1700" dirty="0" smtClean="0"/>
              <a:t>w odniesieniu do Kontraktu Terytorialnego:</a:t>
            </a:r>
          </a:p>
          <a:p>
            <a:pPr marL="832050" lvl="2" indent="-2160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l-PL" sz="1400" dirty="0"/>
              <a:t>Minister właściwy do spraw rozwoju regionalnego uzgadnia z innymi członkami Rady Ministrów stanowisko strony rządowej dotyczące </a:t>
            </a:r>
            <a:r>
              <a:rPr lang="pl-PL" sz="1400" dirty="0" smtClean="0"/>
              <a:t>zakresu i </a:t>
            </a:r>
            <a:r>
              <a:rPr lang="pl-PL" sz="1400" dirty="0"/>
              <a:t>treści </a:t>
            </a:r>
            <a:r>
              <a:rPr lang="pl-PL" sz="1400" dirty="0" smtClean="0"/>
              <a:t>KT, </a:t>
            </a:r>
            <a:r>
              <a:rPr lang="pl-PL" sz="1400" dirty="0"/>
              <a:t>a następnie negocjuje je </a:t>
            </a:r>
            <a:r>
              <a:rPr lang="pl-PL" sz="1400" dirty="0" smtClean="0"/>
              <a:t/>
            </a:r>
            <a:br>
              <a:rPr lang="pl-PL" sz="1400" dirty="0" smtClean="0"/>
            </a:br>
            <a:r>
              <a:rPr lang="pl-PL" sz="1400" dirty="0" smtClean="0"/>
              <a:t>z </a:t>
            </a:r>
            <a:r>
              <a:rPr lang="pl-PL" sz="1400" dirty="0"/>
              <a:t>zarządem </a:t>
            </a:r>
            <a:r>
              <a:rPr lang="pl-PL" sz="1400" dirty="0" smtClean="0"/>
              <a:t>województwa.</a:t>
            </a:r>
          </a:p>
          <a:p>
            <a:pPr marL="832050" lvl="2" indent="-2160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l-PL" sz="1400" dirty="0" smtClean="0"/>
              <a:t>Zarząd województwa uzgadnia z innymi jednostkami samorządu terytorialnego znajdującymi się na terytorium objętym Kontraktem Terytorialnym (KT), zawartość mandatu negocjacyjnego samorządu, w tym przedsięwzięcia priorytetowe, które mają istotne znaczenie dla rozwoju tego terytorium.</a:t>
            </a:r>
          </a:p>
          <a:p>
            <a:pPr marL="832050" lvl="2" indent="-2160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l-PL" sz="1400" dirty="0" smtClean="0"/>
              <a:t>Rada Ministrów oraz właściwy zarząd województwa przyjmują Kontrakt Terytorialny w drodze uchwały. Przyjęty Kontrakt Terytorialny podpisują minister właściwy do spraw rozwoju regionalnego oraz zarząd województwa. </a:t>
            </a:r>
          </a:p>
          <a:p>
            <a:pPr marL="832050" lvl="2" indent="-2160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l-PL" sz="1400" dirty="0" smtClean="0"/>
              <a:t>Realizację KT koordynuje minister właściwy do spraw rozwoju regionalnego, a ze strony samorządowej zarząd województwa.</a:t>
            </a:r>
          </a:p>
          <a:p>
            <a:pPr marL="832050" lvl="2" indent="-2160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l-PL" sz="1400" dirty="0" smtClean="0"/>
              <a:t>W celu realizacji zobowiązań wynikających z KT zarząd województwa zawiera porozumienia </a:t>
            </a:r>
            <a:br>
              <a:rPr lang="pl-PL" sz="1400" dirty="0" smtClean="0"/>
            </a:br>
            <a:r>
              <a:rPr lang="pl-PL" sz="1400" dirty="0" smtClean="0"/>
              <a:t>z innymi JST na obszarze objętym Kontraktem.</a:t>
            </a:r>
          </a:p>
          <a:p>
            <a:pPr marL="832050" lvl="2" indent="-2160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l-PL" sz="1400" dirty="0" smtClean="0"/>
              <a:t>Realizacja przedsięwzięć priorytetowych określonych w KT jest finansowana w szczególności ze środków programów służących realizacji umowy partnerstwa lub z budżetów jednostek samorządu terytorialnego znajdujących się na terytorium objętym KT. 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204090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2"/>
          <p:cNvSpPr txBox="1">
            <a:spLocks noChangeArrowheads="1"/>
          </p:cNvSpPr>
          <p:nvPr/>
        </p:nvSpPr>
        <p:spPr bwMode="auto">
          <a:xfrm>
            <a:off x="1547664" y="5084762"/>
            <a:ext cx="2197249" cy="369332"/>
          </a:xfrm>
          <a:prstGeom prst="rect">
            <a:avLst/>
          </a:prstGeom>
          <a:solidFill>
            <a:srgbClr val="CBD300"/>
          </a:solidFill>
          <a:ln w="9525">
            <a:solidFill>
              <a:srgbClr val="00792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1pPr>
            <a:lvl2pPr marL="742950" indent="-28575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2pPr>
            <a:lvl3pPr marL="1143000" indent="-2286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3pPr>
            <a:lvl4pPr marL="1600200" indent="-2286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4pPr>
            <a:lvl5pPr marL="2057400" indent="-2286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5pPr>
            <a:lvl6pPr marL="25146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6pPr>
            <a:lvl7pPr marL="29718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7pPr>
            <a:lvl8pPr marL="34290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8pPr>
            <a:lvl9pPr marL="38862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pl-PL" sz="1800" b="1" dirty="0">
                <a:solidFill>
                  <a:prstClr val="black"/>
                </a:solidFill>
              </a:rPr>
              <a:t>Kontrakt Terytorialny</a:t>
            </a:r>
          </a:p>
        </p:txBody>
      </p:sp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1547664" y="4149725"/>
            <a:ext cx="2160240" cy="369332"/>
          </a:xfrm>
          <a:prstGeom prst="rect">
            <a:avLst/>
          </a:prstGeom>
          <a:solidFill>
            <a:srgbClr val="CBD300"/>
          </a:solidFill>
          <a:ln w="9525">
            <a:solidFill>
              <a:srgbClr val="00792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1pPr>
            <a:lvl2pPr marL="742950" indent="-28575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2pPr>
            <a:lvl3pPr marL="1143000" indent="-2286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3pPr>
            <a:lvl4pPr marL="1600200" indent="-2286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4pPr>
            <a:lvl5pPr marL="2057400" indent="-2286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5pPr>
            <a:lvl6pPr marL="25146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6pPr>
            <a:lvl7pPr marL="29718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7pPr>
            <a:lvl8pPr marL="34290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8pPr>
            <a:lvl9pPr marL="38862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altLang="pl-PL" sz="1800" b="1" dirty="0">
                <a:solidFill>
                  <a:prstClr val="black"/>
                </a:solidFill>
              </a:rPr>
              <a:t>Negocjacje</a:t>
            </a:r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2970570" y="1244600"/>
            <a:ext cx="2355071" cy="1846659"/>
          </a:xfrm>
          <a:prstGeom prst="rect">
            <a:avLst/>
          </a:prstGeom>
          <a:solidFill>
            <a:srgbClr val="CBD300"/>
          </a:solidFill>
          <a:ln w="9525">
            <a:solidFill>
              <a:srgbClr val="00792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marL="177800" indent="-1778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1pPr>
            <a:lvl2pPr marL="742950" indent="-28575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2pPr>
            <a:lvl3pPr marL="1143000" indent="-2286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3pPr>
            <a:lvl4pPr marL="1600200" indent="-2286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4pPr>
            <a:lvl5pPr marL="2057400" indent="-2286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5pPr>
            <a:lvl6pPr marL="25146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6pPr>
            <a:lvl7pPr marL="29718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7pPr>
            <a:lvl8pPr marL="34290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8pPr>
            <a:lvl9pPr marL="38862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pl-PL" sz="1800" b="1" dirty="0">
                <a:solidFill>
                  <a:prstClr val="black"/>
                </a:solidFill>
              </a:rPr>
              <a:t>Mandat samorządowy</a:t>
            </a:r>
          </a:p>
          <a:p>
            <a:pPr eaLnBrk="1" hangingPunct="1">
              <a:buFont typeface="Calibri" pitchFamily="34" charset="0"/>
              <a:buChar char="₋"/>
            </a:pPr>
            <a:r>
              <a:rPr lang="pl-PL" altLang="pl-PL" dirty="0" smtClean="0">
                <a:solidFill>
                  <a:prstClr val="black"/>
                </a:solidFill>
              </a:rPr>
              <a:t>cel</a:t>
            </a:r>
            <a:endParaRPr lang="pl-PL" altLang="pl-PL" dirty="0">
              <a:solidFill>
                <a:prstClr val="black"/>
              </a:solidFill>
            </a:endParaRPr>
          </a:p>
          <a:p>
            <a:pPr eaLnBrk="1" hangingPunct="1">
              <a:buFont typeface="Calibri" pitchFamily="34" charset="0"/>
              <a:buChar char="₋"/>
            </a:pPr>
            <a:r>
              <a:rPr lang="pl-PL" altLang="pl-PL" dirty="0">
                <a:solidFill>
                  <a:prstClr val="black"/>
                </a:solidFill>
              </a:rPr>
              <a:t>obszar </a:t>
            </a:r>
            <a:r>
              <a:rPr lang="pl-PL" altLang="pl-PL" dirty="0" smtClean="0">
                <a:solidFill>
                  <a:prstClr val="black"/>
                </a:solidFill>
              </a:rPr>
              <a:t>tematyczny</a:t>
            </a:r>
            <a:endParaRPr lang="pl-PL" altLang="pl-PL" dirty="0">
              <a:solidFill>
                <a:prstClr val="black"/>
              </a:solidFill>
            </a:endParaRPr>
          </a:p>
          <a:p>
            <a:pPr eaLnBrk="1" hangingPunct="1">
              <a:buFont typeface="Calibri" pitchFamily="34" charset="0"/>
              <a:buChar char="₋"/>
            </a:pPr>
            <a:r>
              <a:rPr lang="pl-PL" altLang="pl-PL" dirty="0">
                <a:solidFill>
                  <a:prstClr val="black"/>
                </a:solidFill>
              </a:rPr>
              <a:t>przedsięwzięcia priorytetowe z punktu widzenia strony samorządowej</a:t>
            </a:r>
          </a:p>
        </p:txBody>
      </p:sp>
      <p:sp>
        <p:nvSpPr>
          <p:cNvPr id="3079" name="Rectangle 9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692275" y="404664"/>
            <a:ext cx="6048375" cy="64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pl-PL" altLang="pl-PL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Kontrakt </a:t>
            </a:r>
            <a:r>
              <a:rPr lang="pl-PL" altLang="pl-PL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pl-PL" altLang="pl-PL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erytorialny - działania</a:t>
            </a:r>
          </a:p>
        </p:txBody>
      </p:sp>
      <p:sp>
        <p:nvSpPr>
          <p:cNvPr id="3080" name="Text Box 7"/>
          <p:cNvSpPr txBox="1">
            <a:spLocks noChangeArrowheads="1"/>
          </p:cNvSpPr>
          <p:nvPr/>
        </p:nvSpPr>
        <p:spPr bwMode="auto">
          <a:xfrm>
            <a:off x="908984" y="1244600"/>
            <a:ext cx="1943621" cy="1107996"/>
          </a:xfrm>
          <a:prstGeom prst="rect">
            <a:avLst/>
          </a:prstGeom>
          <a:solidFill>
            <a:srgbClr val="CBD300"/>
          </a:solidFill>
          <a:ln w="9525">
            <a:solidFill>
              <a:srgbClr val="00792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marL="304800" indent="-3048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1pPr>
            <a:lvl2pPr marL="742950" indent="-28575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2pPr>
            <a:lvl3pPr marL="1143000" indent="-2286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3pPr>
            <a:lvl4pPr marL="1600200" indent="-2286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4pPr>
            <a:lvl5pPr marL="2057400" indent="-2286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5pPr>
            <a:lvl6pPr marL="25146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6pPr>
            <a:lvl7pPr marL="29718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7pPr>
            <a:lvl8pPr marL="34290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8pPr>
            <a:lvl9pPr marL="38862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pl-PL" altLang="pl-PL" sz="1800" b="1" dirty="0" smtClean="0">
                <a:solidFill>
                  <a:prstClr val="black"/>
                </a:solidFill>
              </a:rPr>
              <a:t>Mandat rządowy</a:t>
            </a:r>
          </a:p>
          <a:p>
            <a:pPr marL="180000" indent="-180000" eaLnBrk="1" hangingPunct="1"/>
            <a:r>
              <a:rPr lang="pl-PL" altLang="pl-PL" dirty="0" smtClean="0">
                <a:solidFill>
                  <a:prstClr val="black"/>
                </a:solidFill>
              </a:rPr>
              <a:t>-  część ogólna</a:t>
            </a:r>
          </a:p>
          <a:p>
            <a:pPr marL="180000" indent="-180000" eaLnBrk="1" hangingPunct="1"/>
            <a:r>
              <a:rPr lang="pl-PL" altLang="pl-PL" dirty="0" smtClean="0">
                <a:solidFill>
                  <a:prstClr val="black"/>
                </a:solidFill>
              </a:rPr>
              <a:t>-  część szczegółowa</a:t>
            </a:r>
          </a:p>
          <a:p>
            <a:pPr eaLnBrk="1" hangingPunct="1"/>
            <a:r>
              <a:rPr lang="pl-PL" altLang="pl-PL" dirty="0" smtClean="0">
                <a:solidFill>
                  <a:prstClr val="black"/>
                </a:solidFill>
              </a:rPr>
              <a:t>	</a:t>
            </a:r>
            <a:endParaRPr lang="pl-PL" altLang="pl-PL" sz="1400" dirty="0">
              <a:solidFill>
                <a:prstClr val="black"/>
              </a:solidFill>
            </a:endParaRPr>
          </a:p>
        </p:txBody>
      </p:sp>
      <p:sp>
        <p:nvSpPr>
          <p:cNvPr id="3081" name="Text Box 8"/>
          <p:cNvSpPr txBox="1">
            <a:spLocks noChangeArrowheads="1"/>
          </p:cNvSpPr>
          <p:nvPr/>
        </p:nvSpPr>
        <p:spPr bwMode="auto">
          <a:xfrm>
            <a:off x="3763963" y="1844675"/>
            <a:ext cx="184150" cy="84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67058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1pPr>
            <a:lvl2pPr marL="742950" indent="-28575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2pPr>
            <a:lvl3pPr marL="1143000" indent="-2286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3pPr>
            <a:lvl4pPr marL="1600200" indent="-2286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4pPr>
            <a:lvl5pPr marL="2057400" indent="-2286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5pPr>
            <a:lvl6pPr marL="25146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6pPr>
            <a:lvl7pPr marL="29718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7pPr>
            <a:lvl8pPr marL="34290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8pPr>
            <a:lvl9pPr marL="38862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pl-PL" altLang="pl-PL"/>
          </a:p>
          <a:p>
            <a:pPr algn="ctr" eaLnBrk="1" hangingPunct="1"/>
            <a:endParaRPr lang="pl-PL" altLang="pl-PL"/>
          </a:p>
        </p:txBody>
      </p:sp>
      <p:sp>
        <p:nvSpPr>
          <p:cNvPr id="3082" name="Text Box 9"/>
          <p:cNvSpPr txBox="1">
            <a:spLocks noChangeArrowheads="1"/>
          </p:cNvSpPr>
          <p:nvPr/>
        </p:nvSpPr>
        <p:spPr bwMode="auto">
          <a:xfrm>
            <a:off x="5436096" y="1245600"/>
            <a:ext cx="3582516" cy="4355038"/>
          </a:xfrm>
          <a:prstGeom prst="rect">
            <a:avLst/>
          </a:prstGeom>
          <a:solidFill>
            <a:srgbClr val="CBD300">
              <a:alpha val="32000"/>
            </a:srgbClr>
          </a:solidFill>
          <a:ln w="9525">
            <a:solidFill>
              <a:srgbClr val="00792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1pPr>
            <a:lvl2pPr marL="742950" indent="-28575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2pPr>
            <a:lvl3pPr marL="1143000" indent="-2286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3pPr>
            <a:lvl4pPr marL="1600200" indent="-2286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4pPr>
            <a:lvl5pPr marL="2057400" indent="-228600" defTabSz="614363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5pPr>
            <a:lvl6pPr marL="25146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6pPr>
            <a:lvl7pPr marL="29718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7pPr>
            <a:lvl8pPr marL="34290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8pPr>
            <a:lvl9pPr marL="3886200" indent="-228600" algn="r" defTabSz="614363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pl-PL" altLang="pl-PL" sz="1700" b="1" dirty="0">
                <a:solidFill>
                  <a:prstClr val="black"/>
                </a:solidFill>
              </a:rPr>
              <a:t>Zawartość Kontraktu </a:t>
            </a:r>
            <a:r>
              <a:rPr lang="pl-PL" altLang="pl-PL" sz="1700" b="1" dirty="0" smtClean="0">
                <a:solidFill>
                  <a:prstClr val="black"/>
                </a:solidFill>
              </a:rPr>
              <a:t>Terytorialnego:</a:t>
            </a:r>
          </a:p>
          <a:p>
            <a:pPr marL="180000" indent="-180000" eaLnBrk="1" hangingPunct="1">
              <a:spcBef>
                <a:spcPts val="600"/>
              </a:spcBef>
              <a:buFont typeface="+mj-lt"/>
              <a:buAutoNum type="arabicParenR"/>
            </a:pPr>
            <a:r>
              <a:rPr lang="pl-PL" altLang="pl-PL" sz="1500" dirty="0" smtClean="0">
                <a:solidFill>
                  <a:prstClr val="black"/>
                </a:solidFill>
              </a:rPr>
              <a:t>uzgodnione </a:t>
            </a:r>
            <a:r>
              <a:rPr lang="pl-PL" altLang="pl-PL" sz="1500" dirty="0">
                <a:solidFill>
                  <a:prstClr val="black"/>
                </a:solidFill>
              </a:rPr>
              <a:t>cele przewidziane do </a:t>
            </a:r>
            <a:r>
              <a:rPr lang="pl-PL" altLang="pl-PL" sz="1500" dirty="0" smtClean="0">
                <a:solidFill>
                  <a:prstClr val="black"/>
                </a:solidFill>
              </a:rPr>
              <a:t>   realizacji na terenie </a:t>
            </a:r>
            <a:r>
              <a:rPr lang="pl-PL" altLang="pl-PL" sz="1500" dirty="0">
                <a:solidFill>
                  <a:prstClr val="black"/>
                </a:solidFill>
              </a:rPr>
              <a:t>danego województwa;</a:t>
            </a:r>
          </a:p>
          <a:p>
            <a:pPr marL="180000" indent="-180000" eaLnBrk="1" hangingPunct="1">
              <a:buFont typeface="+mj-lt"/>
              <a:buAutoNum type="arabicParenR"/>
            </a:pPr>
            <a:r>
              <a:rPr lang="pl-PL" altLang="pl-PL" sz="1500" dirty="0" smtClean="0">
                <a:solidFill>
                  <a:prstClr val="black"/>
                </a:solidFill>
              </a:rPr>
              <a:t>przedsięwzięcia </a:t>
            </a:r>
            <a:r>
              <a:rPr lang="pl-PL" altLang="pl-PL" sz="1500" dirty="0">
                <a:solidFill>
                  <a:prstClr val="black"/>
                </a:solidFill>
              </a:rPr>
              <a:t>priorytetowe i warunki </a:t>
            </a:r>
            <a:r>
              <a:rPr lang="pl-PL" altLang="pl-PL" sz="1500" dirty="0" smtClean="0">
                <a:solidFill>
                  <a:prstClr val="black"/>
                </a:solidFill>
              </a:rPr>
              <a:t>  ich realizacji</a:t>
            </a:r>
            <a:r>
              <a:rPr lang="pl-PL" altLang="pl-PL" sz="1500" dirty="0">
                <a:solidFill>
                  <a:prstClr val="black"/>
                </a:solidFill>
              </a:rPr>
              <a:t>, w tym:</a:t>
            </a:r>
          </a:p>
          <a:p>
            <a:pPr marL="180000" eaLnBrk="1" hangingPunct="1">
              <a:buFontTx/>
              <a:buChar char="-"/>
            </a:pPr>
            <a:r>
              <a:rPr lang="pl-PL" altLang="pl-PL" sz="1500" dirty="0">
                <a:solidFill>
                  <a:prstClr val="black"/>
                </a:solidFill>
              </a:rPr>
              <a:t> okres realizacji, </a:t>
            </a:r>
          </a:p>
          <a:p>
            <a:pPr marL="180000" eaLnBrk="1" hangingPunct="1">
              <a:buFontTx/>
              <a:buChar char="-"/>
            </a:pPr>
            <a:r>
              <a:rPr lang="pl-PL" altLang="pl-PL" sz="1500" dirty="0">
                <a:solidFill>
                  <a:prstClr val="black"/>
                </a:solidFill>
              </a:rPr>
              <a:t> oczekiwane rezultaty, </a:t>
            </a:r>
          </a:p>
          <a:p>
            <a:pPr marL="180000" eaLnBrk="1" hangingPunct="1">
              <a:buFontTx/>
              <a:buChar char="-"/>
            </a:pPr>
            <a:r>
              <a:rPr lang="pl-PL" altLang="pl-PL" sz="1500" dirty="0">
                <a:solidFill>
                  <a:prstClr val="black"/>
                </a:solidFill>
              </a:rPr>
              <a:t> źródła </a:t>
            </a:r>
            <a:r>
              <a:rPr lang="pl-PL" altLang="pl-PL" sz="1500" dirty="0" smtClean="0">
                <a:solidFill>
                  <a:prstClr val="black"/>
                </a:solidFill>
              </a:rPr>
              <a:t>finansowania;</a:t>
            </a:r>
          </a:p>
          <a:p>
            <a:pPr marL="180000" indent="-180000" eaLnBrk="1" hangingPunct="1">
              <a:buFont typeface="+mj-lt"/>
              <a:buAutoNum type="arabicParenR" startAt="3"/>
            </a:pPr>
            <a:r>
              <a:rPr lang="pl-PL" altLang="pl-PL" sz="1500" dirty="0" smtClean="0">
                <a:solidFill>
                  <a:prstClr val="black"/>
                </a:solidFill>
              </a:rPr>
              <a:t>zakres </a:t>
            </a:r>
            <a:r>
              <a:rPr lang="pl-PL" altLang="pl-PL" sz="1500" dirty="0">
                <a:solidFill>
                  <a:prstClr val="black"/>
                </a:solidFill>
              </a:rPr>
              <a:t>i tryb sprawozdawczości </a:t>
            </a:r>
            <a:r>
              <a:rPr lang="pl-PL" altLang="pl-PL" sz="1500" dirty="0" smtClean="0">
                <a:solidFill>
                  <a:prstClr val="black"/>
                </a:solidFill>
              </a:rPr>
              <a:t>z realizacji KT;</a:t>
            </a:r>
            <a:endParaRPr lang="pl-PL" altLang="pl-PL" sz="1500" dirty="0">
              <a:solidFill>
                <a:prstClr val="black"/>
              </a:solidFill>
            </a:endParaRPr>
          </a:p>
          <a:p>
            <a:pPr marL="180000" indent="-180000" eaLnBrk="1" hangingPunct="1"/>
            <a:r>
              <a:rPr lang="pl-PL" altLang="pl-PL" sz="1500" dirty="0" smtClean="0">
                <a:solidFill>
                  <a:prstClr val="black"/>
                </a:solidFill>
              </a:rPr>
              <a:t>4</a:t>
            </a:r>
            <a:r>
              <a:rPr lang="pl-PL" altLang="pl-PL" sz="1500" dirty="0">
                <a:solidFill>
                  <a:prstClr val="black"/>
                </a:solidFill>
              </a:rPr>
              <a:t>) sposób wykonywania przez ministra właściwego </a:t>
            </a:r>
            <a:r>
              <a:rPr lang="pl-PL" altLang="pl-PL" sz="1500" dirty="0" smtClean="0">
                <a:solidFill>
                  <a:prstClr val="black"/>
                </a:solidFill>
              </a:rPr>
              <a:t>do </a:t>
            </a:r>
            <a:r>
              <a:rPr lang="pl-PL" altLang="pl-PL" sz="1500" dirty="0">
                <a:solidFill>
                  <a:prstClr val="black"/>
                </a:solidFill>
              </a:rPr>
              <a:t>spraw rozwoju regionalnego kontroli i </a:t>
            </a:r>
            <a:r>
              <a:rPr lang="pl-PL" altLang="pl-PL" sz="1500" dirty="0" smtClean="0">
                <a:solidFill>
                  <a:prstClr val="black"/>
                </a:solidFill>
              </a:rPr>
              <a:t>monitoringu nad realizacją KT;</a:t>
            </a:r>
            <a:endParaRPr lang="pl-PL" altLang="pl-PL" sz="1500" dirty="0">
              <a:solidFill>
                <a:prstClr val="black"/>
              </a:solidFill>
            </a:endParaRPr>
          </a:p>
          <a:p>
            <a:pPr marL="180000" indent="-180000" eaLnBrk="1" hangingPunct="1"/>
            <a:r>
              <a:rPr lang="pl-PL" altLang="pl-PL" sz="1500" dirty="0">
                <a:solidFill>
                  <a:prstClr val="black"/>
                </a:solidFill>
              </a:rPr>
              <a:t>5) sposób i warunki weryfikacji realizacji  </a:t>
            </a:r>
          </a:p>
          <a:p>
            <a:pPr eaLnBrk="1" hangingPunct="1"/>
            <a:r>
              <a:rPr lang="pl-PL" altLang="pl-PL" sz="1500" dirty="0">
                <a:solidFill>
                  <a:prstClr val="black"/>
                </a:solidFill>
              </a:rPr>
              <a:t>     przedsięwzięć priorytetowych;</a:t>
            </a:r>
          </a:p>
          <a:p>
            <a:pPr marL="180000" indent="-180000" eaLnBrk="1" hangingPunct="1"/>
            <a:r>
              <a:rPr lang="pl-PL" altLang="pl-PL" sz="1500" dirty="0">
                <a:solidFill>
                  <a:prstClr val="black"/>
                </a:solidFill>
              </a:rPr>
              <a:t>6) warunki zmian </a:t>
            </a:r>
            <a:r>
              <a:rPr lang="pl-PL" altLang="pl-PL" sz="1500" dirty="0" smtClean="0">
                <a:solidFill>
                  <a:prstClr val="black"/>
                </a:solidFill>
              </a:rPr>
              <a:t>i rozwiązania KT.</a:t>
            </a:r>
            <a:endParaRPr lang="pl-PL" altLang="pl-PL" sz="1500" dirty="0">
              <a:solidFill>
                <a:prstClr val="black"/>
              </a:solidFill>
            </a:endParaRPr>
          </a:p>
        </p:txBody>
      </p:sp>
      <p:sp>
        <p:nvSpPr>
          <p:cNvPr id="3083" name="AutoShape 10"/>
          <p:cNvSpPr>
            <a:spLocks noChangeArrowheads="1"/>
          </p:cNvSpPr>
          <p:nvPr/>
        </p:nvSpPr>
        <p:spPr bwMode="auto">
          <a:xfrm rot="16200000">
            <a:off x="4435400" y="4445422"/>
            <a:ext cx="288925" cy="1568450"/>
          </a:xfrm>
          <a:prstGeom prst="downArrow">
            <a:avLst>
              <a:gd name="adj1" fmla="val 50000"/>
              <a:gd name="adj2" fmla="val 135714"/>
            </a:avLst>
          </a:prstGeom>
          <a:noFill/>
          <a:ln>
            <a:solidFill>
              <a:schemeClr val="bg2"/>
            </a:solidFill>
          </a:ln>
          <a:effectLst/>
        </p:spPr>
        <p:txBody>
          <a:bodyPr anchor="ctr">
            <a:spAutoFit/>
          </a:bodyPr>
          <a:lstStyle>
            <a:lvl1pPr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1pPr>
            <a:lvl2pPr marL="742950" indent="-28575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2pPr>
            <a:lvl3pPr marL="1143000" indent="-22860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3pPr>
            <a:lvl4pPr marL="1600200" indent="-22860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4pPr>
            <a:lvl5pPr marL="2057400" indent="-22860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pl-PL" altLang="pl-PL"/>
          </a:p>
        </p:txBody>
      </p:sp>
      <p:sp>
        <p:nvSpPr>
          <p:cNvPr id="3084" name="AutoShape 11"/>
          <p:cNvSpPr>
            <a:spLocks noChangeArrowheads="1"/>
          </p:cNvSpPr>
          <p:nvPr/>
        </p:nvSpPr>
        <p:spPr bwMode="auto">
          <a:xfrm rot="2069044">
            <a:off x="3244544" y="3183593"/>
            <a:ext cx="288925" cy="819150"/>
          </a:xfrm>
          <a:prstGeom prst="downArrow">
            <a:avLst>
              <a:gd name="adj1" fmla="val 50000"/>
              <a:gd name="adj2" fmla="val 70879"/>
            </a:avLst>
          </a:prstGeom>
          <a:noFill/>
          <a:ln>
            <a:solidFill>
              <a:schemeClr val="bg2"/>
            </a:solidFill>
          </a:ln>
          <a:effectLst/>
        </p:spPr>
        <p:txBody>
          <a:bodyPr anchor="ctr">
            <a:spAutoFit/>
          </a:bodyPr>
          <a:lstStyle>
            <a:lvl1pPr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1pPr>
            <a:lvl2pPr marL="742950" indent="-28575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2pPr>
            <a:lvl3pPr marL="1143000" indent="-22860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3pPr>
            <a:lvl4pPr marL="1600200" indent="-22860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4pPr>
            <a:lvl5pPr marL="2057400" indent="-22860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pl-PL" altLang="pl-PL"/>
          </a:p>
        </p:txBody>
      </p:sp>
      <p:sp>
        <p:nvSpPr>
          <p:cNvPr id="3085" name="AutoShape 12"/>
          <p:cNvSpPr>
            <a:spLocks noChangeArrowheads="1"/>
          </p:cNvSpPr>
          <p:nvPr/>
        </p:nvSpPr>
        <p:spPr bwMode="auto">
          <a:xfrm>
            <a:off x="2555875" y="4581525"/>
            <a:ext cx="288925" cy="431800"/>
          </a:xfrm>
          <a:prstGeom prst="downArrow">
            <a:avLst>
              <a:gd name="adj1" fmla="val 50000"/>
              <a:gd name="adj2" fmla="val 37363"/>
            </a:avLst>
          </a:prstGeom>
          <a:noFill/>
          <a:ln>
            <a:solidFill>
              <a:schemeClr val="bg2"/>
            </a:solidFill>
          </a:ln>
          <a:effectLst/>
        </p:spPr>
        <p:txBody>
          <a:bodyPr anchor="ctr">
            <a:spAutoFit/>
          </a:bodyPr>
          <a:lstStyle>
            <a:lvl1pPr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1pPr>
            <a:lvl2pPr marL="742950" indent="-28575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2pPr>
            <a:lvl3pPr marL="1143000" indent="-22860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3pPr>
            <a:lvl4pPr marL="1600200" indent="-22860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4pPr>
            <a:lvl5pPr marL="2057400" indent="-22860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pl-PL" altLang="pl-PL"/>
          </a:p>
        </p:txBody>
      </p:sp>
      <p:sp>
        <p:nvSpPr>
          <p:cNvPr id="15" name="AutoShape 10"/>
          <p:cNvSpPr>
            <a:spLocks noChangeArrowheads="1"/>
          </p:cNvSpPr>
          <p:nvPr/>
        </p:nvSpPr>
        <p:spPr bwMode="auto">
          <a:xfrm rot="-1847333">
            <a:off x="2038284" y="2608713"/>
            <a:ext cx="288925" cy="1568450"/>
          </a:xfrm>
          <a:prstGeom prst="downArrow">
            <a:avLst>
              <a:gd name="adj1" fmla="val 50000"/>
              <a:gd name="adj2" fmla="val 135714"/>
            </a:avLst>
          </a:prstGeom>
          <a:noFill/>
          <a:ln>
            <a:solidFill>
              <a:schemeClr val="bg2"/>
            </a:solidFill>
          </a:ln>
          <a:effectLst/>
        </p:spPr>
        <p:txBody>
          <a:bodyPr anchor="ctr">
            <a:spAutoFit/>
          </a:bodyPr>
          <a:lstStyle>
            <a:lvl1pPr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1pPr>
            <a:lvl2pPr marL="742950" indent="-28575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2pPr>
            <a:lvl3pPr marL="1143000" indent="-22860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3pPr>
            <a:lvl4pPr marL="1600200" indent="-22860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4pPr>
            <a:lvl5pPr marL="2057400" indent="-22860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984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183" y="5486291"/>
            <a:ext cx="14573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8229600" cy="576064"/>
          </a:xfrm>
        </p:spPr>
        <p:txBody>
          <a:bodyPr/>
          <a:lstStyle/>
          <a:p>
            <a:r>
              <a:rPr lang="pl-PL" sz="2400" b="1" dirty="0" smtClean="0"/>
              <a:t>Czym nie powinien być Kontrakt Terytorialny</a:t>
            </a:r>
            <a:endParaRPr lang="pl-PL" sz="2400" b="1" dirty="0"/>
          </a:p>
        </p:txBody>
      </p:sp>
      <p:sp>
        <p:nvSpPr>
          <p:cNvPr id="5" name="pole tekstowe 4"/>
          <p:cNvSpPr txBox="1"/>
          <p:nvPr/>
        </p:nvSpPr>
        <p:spPr>
          <a:xfrm>
            <a:off x="827584" y="2556133"/>
            <a:ext cx="31683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/>
              <a:t>KONTRAKT TERYTORIALNY</a:t>
            </a:r>
            <a:endParaRPr lang="pl-PL" sz="2800" dirty="0"/>
          </a:p>
        </p:txBody>
      </p:sp>
      <p:sp>
        <p:nvSpPr>
          <p:cNvPr id="7" name="Nie równa się 6"/>
          <p:cNvSpPr/>
          <p:nvPr/>
        </p:nvSpPr>
        <p:spPr>
          <a:xfrm>
            <a:off x="3779912" y="2412761"/>
            <a:ext cx="1656184" cy="1089217"/>
          </a:xfrm>
          <a:prstGeom prst="mathNotEqual">
            <a:avLst>
              <a:gd name="adj1" fmla="val 10327"/>
              <a:gd name="adj2" fmla="val 6600000"/>
              <a:gd name="adj3" fmla="val 1703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5436096" y="1484784"/>
            <a:ext cx="370790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Podział środków z funduszy unijnych dla regionu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Pełna lista inwestycji do realizacji w perspektywie finansowej 2014-2020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Zbiór pomysłów na inwestycje, które nie są jeszcze przygotowane</a:t>
            </a:r>
            <a:endParaRPr lang="pl-PL" sz="2000" dirty="0"/>
          </a:p>
        </p:txBody>
      </p:sp>
      <p:sp>
        <p:nvSpPr>
          <p:cNvPr id="9" name="pole tekstowe 8"/>
          <p:cNvSpPr txBox="1"/>
          <p:nvPr/>
        </p:nvSpPr>
        <p:spPr>
          <a:xfrm>
            <a:off x="971600" y="5316379"/>
            <a:ext cx="80225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Propozycja listy inwestycji do Kontraktu Terytorialnego powinna być dyskutowana i modyfikowana w celu stworzenia listy najważniejszych dla rozwoju kraju i regionu, gotowych do realizacji inwestycji</a:t>
            </a:r>
          </a:p>
        </p:txBody>
      </p:sp>
    </p:spTree>
    <p:extLst>
      <p:ext uri="{BB962C8B-B14F-4D97-AF65-F5344CB8AC3E}">
        <p14:creationId xmlns:p14="http://schemas.microsoft.com/office/powerpoint/2010/main" val="823102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71600" y="1556792"/>
            <a:ext cx="77152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180000" indent="-180000" eaLnBrk="1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l-PL" altLang="pl-PL" sz="2000" dirty="0" smtClean="0">
                <a:latin typeface="Calibri" pitchFamily="34" charset="0"/>
              </a:rPr>
              <a:t>Wybrane zostały obszary tematyczne (dziedziny do objęcia KT)</a:t>
            </a:r>
          </a:p>
          <a:p>
            <a:pPr marL="180000" indent="-18000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pl-PL" altLang="pl-PL" sz="2000" dirty="0" smtClean="0">
              <a:latin typeface="Calibri" pitchFamily="34" charset="0"/>
            </a:endParaRPr>
          </a:p>
          <a:p>
            <a:pPr marL="180000" indent="-180000" algn="just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pl-PL" altLang="pl-PL" sz="2000" dirty="0" smtClean="0">
                <a:latin typeface="Calibri" pitchFamily="34" charset="0"/>
              </a:rPr>
              <a:t>	</a:t>
            </a:r>
            <a:r>
              <a:rPr lang="pl-PL" altLang="pl-PL" sz="1800" dirty="0" smtClean="0">
                <a:latin typeface="Calibri" pitchFamily="34" charset="0"/>
              </a:rPr>
              <a:t>Wybór obszarów tematycznych oparty był o propozycje wskazane przez MRR oraz obszary tematyczne zawarte w zaktualizowanej SRWM. Wybrano 5 obszarów tematycznych: badania i rozwój, transport, środowisko, energetyka, oraz społeczeństwo. W związku z wprowadzeniem zmiany w projekcie Programu Operacyjnego Polska Wschodnia (PO PW) umożliwiającej województwu mazowieckiemu partycypację w projektach realizowanych </a:t>
            </a:r>
            <a:br>
              <a:rPr lang="pl-PL" altLang="pl-PL" sz="1800" dirty="0" smtClean="0">
                <a:latin typeface="Calibri" pitchFamily="34" charset="0"/>
              </a:rPr>
            </a:br>
            <a:r>
              <a:rPr lang="pl-PL" altLang="pl-PL" sz="1800" dirty="0" smtClean="0">
                <a:latin typeface="Calibri" pitchFamily="34" charset="0"/>
              </a:rPr>
              <a:t>w ramach PO PW (pod warunkiem ich realizacji w partnerstwie z przynajmniej jednym z województw tzw. ściany wschodniej) w kolejnych etapach prac dodano obszar tematyczny Polska Wschodnia.</a:t>
            </a:r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000" dirty="0" smtClean="0">
              <a:latin typeface="Calibri" pitchFamily="34" charset="0"/>
            </a:endParaRPr>
          </a:p>
        </p:txBody>
      </p:sp>
      <p:sp>
        <p:nvSpPr>
          <p:cNvPr id="4101" name="Rectangle 10"/>
          <p:cNvSpPr>
            <a:spLocks noChangeArrowheads="1"/>
          </p:cNvSpPr>
          <p:nvPr/>
        </p:nvSpPr>
        <p:spPr bwMode="auto">
          <a:xfrm>
            <a:off x="1043608" y="430572"/>
            <a:ext cx="7632848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67058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1pPr>
            <a:lvl2pPr marL="742950" indent="-28575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2pPr>
            <a:lvl3pPr marL="1143000" indent="-22860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3pPr>
            <a:lvl4pPr marL="1600200" indent="-22860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4pPr>
            <a:lvl5pPr marL="2057400" indent="-228600" eaLnBrk="0" hangingPunct="0">
              <a:defRPr sz="1600">
                <a:solidFill>
                  <a:srgbClr val="003366"/>
                </a:solidFill>
                <a:latin typeface="Calibri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110000"/>
              </a:spcAft>
              <a:defRPr sz="1600">
                <a:solidFill>
                  <a:srgbClr val="003366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pl-PL" altLang="pl-PL" sz="2400" b="1" dirty="0" smtClean="0">
                <a:solidFill>
                  <a:prstClr val="black"/>
                </a:solidFill>
              </a:rPr>
              <a:t>Przebieg prac nad KT dla województwa mazowieckiego (1)</a:t>
            </a:r>
            <a:endParaRPr lang="pl-PL" altLang="pl-PL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27043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ymbol zastępczy numeru slajdu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376243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F5CF2717-A686-403A-B850-948A6978D11E}" type="slidenum">
              <a:rPr lang="pl-PL" smtClean="0"/>
              <a:pPr/>
              <a:t>8</a:t>
            </a:fld>
            <a:endParaRPr lang="pl-PL" smtClean="0"/>
          </a:p>
        </p:txBody>
      </p:sp>
      <p:sp>
        <p:nvSpPr>
          <p:cNvPr id="5123" name="Rectangle 61"/>
          <p:cNvSpPr>
            <a:spLocks noChangeArrowheads="1"/>
          </p:cNvSpPr>
          <p:nvPr/>
        </p:nvSpPr>
        <p:spPr bwMode="auto">
          <a:xfrm>
            <a:off x="3635375" y="1557338"/>
            <a:ext cx="2665413" cy="5111750"/>
          </a:xfrm>
          <a:prstGeom prst="rect">
            <a:avLst/>
          </a:prstGeom>
          <a:solidFill>
            <a:srgbClr val="FAFF9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5124" name="Rectangle 62"/>
          <p:cNvSpPr>
            <a:spLocks noChangeArrowheads="1"/>
          </p:cNvSpPr>
          <p:nvPr/>
        </p:nvSpPr>
        <p:spPr bwMode="auto">
          <a:xfrm>
            <a:off x="6407150" y="1557338"/>
            <a:ext cx="2736850" cy="5111750"/>
          </a:xfrm>
          <a:prstGeom prst="rect">
            <a:avLst/>
          </a:prstGeom>
          <a:solidFill>
            <a:srgbClr val="FAFF9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5125" name="Rectangle 60"/>
          <p:cNvSpPr>
            <a:spLocks noChangeArrowheads="1"/>
          </p:cNvSpPr>
          <p:nvPr/>
        </p:nvSpPr>
        <p:spPr bwMode="auto">
          <a:xfrm>
            <a:off x="827088" y="1557338"/>
            <a:ext cx="2736850" cy="5111750"/>
          </a:xfrm>
          <a:prstGeom prst="rect">
            <a:avLst/>
          </a:prstGeom>
          <a:solidFill>
            <a:srgbClr val="FAFF9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5126" name="Rectangle 64"/>
          <p:cNvSpPr>
            <a:spLocks noChangeArrowheads="1"/>
          </p:cNvSpPr>
          <p:nvPr/>
        </p:nvSpPr>
        <p:spPr bwMode="auto">
          <a:xfrm>
            <a:off x="827088" y="4508500"/>
            <a:ext cx="8316912" cy="865188"/>
          </a:xfrm>
          <a:prstGeom prst="rect">
            <a:avLst/>
          </a:prstGeom>
          <a:solidFill>
            <a:srgbClr val="CBD3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5127" name="Rectangle 66"/>
          <p:cNvSpPr>
            <a:spLocks noChangeArrowheads="1"/>
          </p:cNvSpPr>
          <p:nvPr/>
        </p:nvSpPr>
        <p:spPr bwMode="auto">
          <a:xfrm>
            <a:off x="827088" y="5445125"/>
            <a:ext cx="8316912" cy="863600"/>
          </a:xfrm>
          <a:prstGeom prst="rect">
            <a:avLst/>
          </a:prstGeom>
          <a:solidFill>
            <a:srgbClr val="CBD3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5128" name="Rectangle 69"/>
          <p:cNvSpPr>
            <a:spLocks noChangeArrowheads="1"/>
          </p:cNvSpPr>
          <p:nvPr/>
        </p:nvSpPr>
        <p:spPr bwMode="auto">
          <a:xfrm>
            <a:off x="827088" y="3571875"/>
            <a:ext cx="8316912" cy="865188"/>
          </a:xfrm>
          <a:prstGeom prst="rect">
            <a:avLst/>
          </a:prstGeom>
          <a:solidFill>
            <a:srgbClr val="CBD3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513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260648"/>
            <a:ext cx="7869560" cy="899592"/>
          </a:xfrm>
        </p:spPr>
        <p:txBody>
          <a:bodyPr/>
          <a:lstStyle/>
          <a:p>
            <a:pPr eaLnBrk="1" hangingPunct="1"/>
            <a:r>
              <a:rPr lang="pl-PL" altLang="pl-PL" sz="2400" b="1" dirty="0" smtClean="0">
                <a:latin typeface="Calibri" panose="020F0502020204030204" pitchFamily="34" charset="0"/>
              </a:rPr>
              <a:t>Przebieg prac nad KT dla województwa mazowieckiego (2)</a:t>
            </a:r>
            <a:endParaRPr lang="pl-PL" sz="2400" b="1" dirty="0" smtClean="0"/>
          </a:p>
        </p:txBody>
      </p:sp>
      <p:sp>
        <p:nvSpPr>
          <p:cNvPr id="23" name="Rectangle 69"/>
          <p:cNvSpPr>
            <a:spLocks noChangeArrowheads="1"/>
          </p:cNvSpPr>
          <p:nvPr/>
        </p:nvSpPr>
        <p:spPr bwMode="auto">
          <a:xfrm>
            <a:off x="827088" y="2635820"/>
            <a:ext cx="8316912" cy="865188"/>
          </a:xfrm>
          <a:prstGeom prst="rect">
            <a:avLst/>
          </a:prstGeom>
          <a:solidFill>
            <a:srgbClr val="CBD3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5131" name="Text Box 55"/>
          <p:cNvSpPr txBox="1">
            <a:spLocks noChangeArrowheads="1"/>
          </p:cNvSpPr>
          <p:nvPr/>
        </p:nvSpPr>
        <p:spPr bwMode="auto">
          <a:xfrm>
            <a:off x="1671638" y="87058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5132" name="Text Box 58"/>
          <p:cNvSpPr txBox="1">
            <a:spLocks noChangeArrowheads="1"/>
          </p:cNvSpPr>
          <p:nvPr/>
        </p:nvSpPr>
        <p:spPr bwMode="auto">
          <a:xfrm>
            <a:off x="3671863" y="1700808"/>
            <a:ext cx="2700337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l-PL" dirty="0">
                <a:solidFill>
                  <a:prstClr val="black"/>
                </a:solidFill>
              </a:rPr>
              <a:t>Obszary tematyczne </a:t>
            </a:r>
            <a:r>
              <a:rPr lang="pl-PL" dirty="0" smtClean="0">
                <a:solidFill>
                  <a:prstClr val="black"/>
                </a:solidFill>
              </a:rPr>
              <a:t>         w </a:t>
            </a:r>
            <a:r>
              <a:rPr lang="pl-PL" dirty="0">
                <a:solidFill>
                  <a:prstClr val="black"/>
                </a:solidFill>
              </a:rPr>
              <a:t>KT</a:t>
            </a:r>
          </a:p>
          <a:p>
            <a:endParaRPr lang="pl-PL" dirty="0">
              <a:solidFill>
                <a:prstClr val="black"/>
              </a:solidFill>
            </a:endParaRPr>
          </a:p>
          <a:p>
            <a:endParaRPr lang="pl-PL" dirty="0">
              <a:solidFill>
                <a:prstClr val="black"/>
              </a:solidFill>
            </a:endParaRPr>
          </a:p>
          <a:p>
            <a:pPr marL="285750" indent="-285750">
              <a:spcBef>
                <a:spcPct val="30000"/>
              </a:spcBef>
              <a:spcAft>
                <a:spcPct val="30000"/>
              </a:spcAft>
              <a:buFont typeface="Arial" pitchFamily="34" charset="0"/>
              <a:buChar char="•"/>
            </a:pPr>
            <a:r>
              <a:rPr lang="pl-PL" dirty="0">
                <a:solidFill>
                  <a:prstClr val="black"/>
                </a:solidFill>
              </a:rPr>
              <a:t>Badania i </a:t>
            </a:r>
            <a:r>
              <a:rPr lang="pl-PL" dirty="0" smtClean="0">
                <a:solidFill>
                  <a:prstClr val="black"/>
                </a:solidFill>
              </a:rPr>
              <a:t>Rozwój</a:t>
            </a:r>
            <a:r>
              <a:rPr lang="pl-PL" dirty="0">
                <a:solidFill>
                  <a:prstClr val="black"/>
                </a:solidFill>
              </a:rPr>
              <a:t/>
            </a:r>
            <a:br>
              <a:rPr lang="pl-PL" dirty="0">
                <a:solidFill>
                  <a:prstClr val="black"/>
                </a:solidFill>
              </a:rPr>
            </a:br>
            <a:r>
              <a:rPr lang="pl-PL" dirty="0">
                <a:solidFill>
                  <a:prstClr val="black"/>
                </a:solidFill>
              </a:rPr>
              <a:t/>
            </a:r>
            <a:br>
              <a:rPr lang="pl-PL" dirty="0">
                <a:solidFill>
                  <a:prstClr val="black"/>
                </a:solidFill>
              </a:rPr>
            </a:br>
            <a:endParaRPr lang="pl-PL" dirty="0">
              <a:solidFill>
                <a:prstClr val="black"/>
              </a:solidFill>
            </a:endParaRPr>
          </a:p>
          <a:p>
            <a:pPr marL="285750" indent="-285750">
              <a:spcBef>
                <a:spcPct val="30000"/>
              </a:spcBef>
              <a:spcAft>
                <a:spcPct val="30000"/>
              </a:spcAft>
              <a:buFont typeface="Arial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</a:rPr>
              <a:t>Transport</a:t>
            </a:r>
            <a:r>
              <a:rPr lang="pl-PL" dirty="0">
                <a:solidFill>
                  <a:prstClr val="black"/>
                </a:solidFill>
              </a:rPr>
              <a:t/>
            </a:r>
            <a:br>
              <a:rPr lang="pl-PL" dirty="0">
                <a:solidFill>
                  <a:prstClr val="black"/>
                </a:solidFill>
              </a:rPr>
            </a:br>
            <a:endParaRPr lang="pl-PL" dirty="0">
              <a:solidFill>
                <a:prstClr val="black"/>
              </a:solidFill>
            </a:endParaRPr>
          </a:p>
          <a:p>
            <a:pPr marL="285750" indent="-285750">
              <a:spcBef>
                <a:spcPct val="30000"/>
              </a:spcBef>
              <a:spcAft>
                <a:spcPct val="30000"/>
              </a:spcAft>
              <a:buFont typeface="Arial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</a:rPr>
              <a:t>Środowisko</a:t>
            </a:r>
            <a:endParaRPr lang="pl-PL" dirty="0">
              <a:solidFill>
                <a:prstClr val="black"/>
              </a:solidFill>
            </a:endParaRPr>
          </a:p>
          <a:p>
            <a:pPr marL="285750" indent="-285750">
              <a:spcBef>
                <a:spcPct val="30000"/>
              </a:spcBef>
              <a:spcAft>
                <a:spcPct val="30000"/>
              </a:spcAft>
              <a:buFont typeface="Arial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</a:rPr>
              <a:t>Energetyka</a:t>
            </a:r>
            <a:endParaRPr lang="pl-PL" dirty="0">
              <a:solidFill>
                <a:prstClr val="black"/>
              </a:solidFill>
            </a:endParaRPr>
          </a:p>
          <a:p>
            <a:pPr marL="285750" indent="-285750">
              <a:spcBef>
                <a:spcPct val="60000"/>
              </a:spcBef>
              <a:spcAft>
                <a:spcPct val="30000"/>
              </a:spcAft>
              <a:buFont typeface="Arial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</a:rPr>
              <a:t>Społeczeństwo</a:t>
            </a:r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5133" name="Rectangle 68"/>
          <p:cNvSpPr>
            <a:spLocks noChangeArrowheads="1"/>
          </p:cNvSpPr>
          <p:nvPr/>
        </p:nvSpPr>
        <p:spPr bwMode="auto">
          <a:xfrm>
            <a:off x="827088" y="1557338"/>
            <a:ext cx="2736850" cy="9350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5134" name="Rectangle 71"/>
          <p:cNvSpPr>
            <a:spLocks noChangeArrowheads="1"/>
          </p:cNvSpPr>
          <p:nvPr/>
        </p:nvSpPr>
        <p:spPr bwMode="auto">
          <a:xfrm>
            <a:off x="6407150" y="1557338"/>
            <a:ext cx="2736850" cy="9350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5135" name="Rectangle 72"/>
          <p:cNvSpPr>
            <a:spLocks noChangeArrowheads="1"/>
          </p:cNvSpPr>
          <p:nvPr/>
        </p:nvSpPr>
        <p:spPr bwMode="auto">
          <a:xfrm>
            <a:off x="3635375" y="1557338"/>
            <a:ext cx="2665413" cy="9350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5136" name="Rectangle 73"/>
          <p:cNvSpPr>
            <a:spLocks noChangeArrowheads="1"/>
          </p:cNvSpPr>
          <p:nvPr/>
        </p:nvSpPr>
        <p:spPr bwMode="auto">
          <a:xfrm>
            <a:off x="3671318" y="3573463"/>
            <a:ext cx="2700337" cy="863600"/>
          </a:xfrm>
          <a:prstGeom prst="rect">
            <a:avLst/>
          </a:prstGeom>
          <a:noFill/>
          <a:ln w="50800">
            <a:solidFill>
              <a:srgbClr val="00792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5137" name="Rectangle 74"/>
          <p:cNvSpPr>
            <a:spLocks noChangeArrowheads="1"/>
          </p:cNvSpPr>
          <p:nvPr/>
        </p:nvSpPr>
        <p:spPr bwMode="auto">
          <a:xfrm>
            <a:off x="3671318" y="5445125"/>
            <a:ext cx="2700337" cy="863600"/>
          </a:xfrm>
          <a:prstGeom prst="rect">
            <a:avLst/>
          </a:prstGeom>
          <a:noFill/>
          <a:ln w="50800">
            <a:solidFill>
              <a:srgbClr val="00792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5138" name="Rectangle 76"/>
          <p:cNvSpPr>
            <a:spLocks noChangeArrowheads="1"/>
          </p:cNvSpPr>
          <p:nvPr/>
        </p:nvSpPr>
        <p:spPr bwMode="auto">
          <a:xfrm>
            <a:off x="3671318" y="4941888"/>
            <a:ext cx="2700337" cy="431800"/>
          </a:xfrm>
          <a:prstGeom prst="rect">
            <a:avLst/>
          </a:prstGeom>
          <a:noFill/>
          <a:ln w="50800">
            <a:solidFill>
              <a:srgbClr val="00792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5139" name="Rectangle 77"/>
          <p:cNvSpPr>
            <a:spLocks noChangeArrowheads="1"/>
          </p:cNvSpPr>
          <p:nvPr/>
        </p:nvSpPr>
        <p:spPr bwMode="auto">
          <a:xfrm>
            <a:off x="3671318" y="4508500"/>
            <a:ext cx="2700337" cy="431800"/>
          </a:xfrm>
          <a:prstGeom prst="rect">
            <a:avLst/>
          </a:prstGeom>
          <a:noFill/>
          <a:ln w="50800">
            <a:solidFill>
              <a:srgbClr val="00792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5140" name="Text Box 22"/>
          <p:cNvSpPr txBox="1">
            <a:spLocks noChangeArrowheads="1"/>
          </p:cNvSpPr>
          <p:nvPr/>
        </p:nvSpPr>
        <p:spPr bwMode="auto">
          <a:xfrm>
            <a:off x="6444208" y="1557338"/>
            <a:ext cx="266541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l-PL" dirty="0">
                <a:solidFill>
                  <a:prstClr val="black"/>
                </a:solidFill>
              </a:rPr>
              <a:t>Obszary tematyczne </a:t>
            </a:r>
            <a:r>
              <a:rPr lang="pl-PL" dirty="0" smtClean="0">
                <a:solidFill>
                  <a:prstClr val="black"/>
                </a:solidFill>
              </a:rPr>
              <a:t>          w </a:t>
            </a:r>
            <a:r>
              <a:rPr lang="pl-PL" dirty="0">
                <a:solidFill>
                  <a:prstClr val="black"/>
                </a:solidFill>
              </a:rPr>
              <a:t>aktualizowanej </a:t>
            </a:r>
            <a:r>
              <a:rPr lang="pl-PL" dirty="0" smtClean="0">
                <a:solidFill>
                  <a:prstClr val="black"/>
                </a:solidFill>
              </a:rPr>
              <a:t>SRWM</a:t>
            </a:r>
            <a:endParaRPr lang="pl-PL" dirty="0">
              <a:solidFill>
                <a:srgbClr val="FF0000"/>
              </a:solidFill>
            </a:endParaRPr>
          </a:p>
          <a:p>
            <a:pPr lvl="1"/>
            <a:r>
              <a:rPr lang="pl-PL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5142" name="Text Box 24"/>
          <p:cNvSpPr txBox="1">
            <a:spLocks noChangeArrowheads="1"/>
          </p:cNvSpPr>
          <p:nvPr/>
        </p:nvSpPr>
        <p:spPr bwMode="auto">
          <a:xfrm>
            <a:off x="6012160" y="2621800"/>
            <a:ext cx="3097213" cy="405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lvl="1" indent="-285750">
              <a:spcBef>
                <a:spcPct val="100000"/>
              </a:spcBef>
              <a:spcAft>
                <a:spcPct val="30000"/>
              </a:spcAft>
              <a:buFont typeface="Arial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</a:rPr>
              <a:t>Przemysł </a:t>
            </a:r>
            <a:r>
              <a:rPr lang="pl-PL" dirty="0">
                <a:solidFill>
                  <a:prstClr val="black"/>
                </a:solidFill>
              </a:rPr>
              <a:t>i produkcja</a:t>
            </a:r>
          </a:p>
          <a:p>
            <a:pPr marL="742950" lvl="1" indent="-285750">
              <a:spcBef>
                <a:spcPct val="30000"/>
              </a:spcBef>
              <a:spcAft>
                <a:spcPct val="30000"/>
              </a:spcAft>
              <a:buFont typeface="Arial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</a:rPr>
              <a:t>Gospodarka</a:t>
            </a:r>
            <a:endParaRPr lang="pl-PL" dirty="0">
              <a:solidFill>
                <a:prstClr val="black"/>
              </a:solidFill>
            </a:endParaRPr>
          </a:p>
          <a:p>
            <a:pPr marL="742950" lvl="1" indent="-285750">
              <a:spcBef>
                <a:spcPct val="60000"/>
              </a:spcBef>
              <a:spcAft>
                <a:spcPct val="30000"/>
              </a:spcAft>
              <a:buFont typeface="Arial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</a:rPr>
              <a:t>Przestrzeń </a:t>
            </a:r>
            <a:r>
              <a:rPr lang="pl-PL" dirty="0">
                <a:solidFill>
                  <a:prstClr val="black"/>
                </a:solidFill>
              </a:rPr>
              <a:t>i </a:t>
            </a:r>
            <a:r>
              <a:rPr lang="pl-PL" dirty="0" smtClean="0">
                <a:solidFill>
                  <a:prstClr val="black"/>
                </a:solidFill>
              </a:rPr>
              <a:t>transport</a:t>
            </a:r>
            <a:br>
              <a:rPr lang="pl-PL" dirty="0" smtClean="0">
                <a:solidFill>
                  <a:prstClr val="black"/>
                </a:solidFill>
              </a:rPr>
            </a:br>
            <a:endParaRPr lang="pl-PL" dirty="0">
              <a:solidFill>
                <a:prstClr val="black"/>
              </a:solidFill>
            </a:endParaRPr>
          </a:p>
          <a:p>
            <a:pPr marL="742950" lvl="1" indent="-285750">
              <a:spcBef>
                <a:spcPct val="30000"/>
              </a:spcBef>
              <a:spcAft>
                <a:spcPct val="30000"/>
              </a:spcAft>
              <a:buFont typeface="Arial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</a:rPr>
              <a:t>Środowisko </a:t>
            </a:r>
            <a:r>
              <a:rPr lang="pl-PL" dirty="0">
                <a:solidFill>
                  <a:prstClr val="black"/>
                </a:solidFill>
              </a:rPr>
              <a:t>i Energetyka</a:t>
            </a:r>
          </a:p>
          <a:p>
            <a:pPr marL="742950" lvl="1" indent="-285750">
              <a:spcBef>
                <a:spcPct val="100000"/>
              </a:spcBef>
              <a:spcAft>
                <a:spcPct val="30000"/>
              </a:spcAft>
              <a:buFont typeface="Arial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</a:rPr>
              <a:t>Społeczeństwo</a:t>
            </a:r>
            <a:endParaRPr lang="pl-PL" dirty="0">
              <a:solidFill>
                <a:prstClr val="black"/>
              </a:solidFill>
            </a:endParaRPr>
          </a:p>
          <a:p>
            <a:pPr marL="742950" lvl="1" indent="-285750">
              <a:spcBef>
                <a:spcPct val="30000"/>
              </a:spcBef>
              <a:spcAft>
                <a:spcPct val="30000"/>
              </a:spcAft>
              <a:buFont typeface="Arial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</a:rPr>
              <a:t>Kultura </a:t>
            </a:r>
            <a:r>
              <a:rPr lang="pl-PL" dirty="0">
                <a:solidFill>
                  <a:prstClr val="black"/>
                </a:solidFill>
              </a:rPr>
              <a:t>i dziedzictwo</a:t>
            </a:r>
          </a:p>
          <a:p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5129" name="Text Box 56"/>
          <p:cNvSpPr txBox="1">
            <a:spLocks noChangeArrowheads="1"/>
          </p:cNvSpPr>
          <p:nvPr/>
        </p:nvSpPr>
        <p:spPr bwMode="auto">
          <a:xfrm>
            <a:off x="827088" y="1557338"/>
            <a:ext cx="2880816" cy="4732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pl-PL" dirty="0">
                <a:solidFill>
                  <a:prstClr val="black"/>
                </a:solidFill>
              </a:rPr>
              <a:t>Obszary strategicznej interwencji wskazane przez MRR</a:t>
            </a:r>
          </a:p>
          <a:p>
            <a:endParaRPr lang="pl-PL" dirty="0">
              <a:solidFill>
                <a:prstClr val="black"/>
              </a:solidFill>
            </a:endParaRPr>
          </a:p>
          <a:p>
            <a:pPr marL="285750" indent="-285750">
              <a:spcBef>
                <a:spcPct val="35000"/>
              </a:spcBef>
              <a:spcAft>
                <a:spcPct val="100000"/>
              </a:spcAft>
              <a:buFont typeface="Arial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</a:rPr>
              <a:t>Innowacyjność </a:t>
            </a:r>
            <a:r>
              <a:rPr lang="pl-PL" dirty="0">
                <a:solidFill>
                  <a:prstClr val="black"/>
                </a:solidFill>
              </a:rPr>
              <a:t/>
            </a:r>
            <a:br>
              <a:rPr lang="pl-PL" dirty="0">
                <a:solidFill>
                  <a:prstClr val="black"/>
                </a:solidFill>
              </a:rPr>
            </a:br>
            <a:r>
              <a:rPr lang="pl-PL" dirty="0">
                <a:solidFill>
                  <a:prstClr val="black"/>
                </a:solidFill>
              </a:rPr>
              <a:t>i przedsiębiorczość </a:t>
            </a:r>
          </a:p>
          <a:p>
            <a:pPr marL="285750" indent="-285750">
              <a:spcBef>
                <a:spcPct val="10000"/>
              </a:spcBef>
              <a:spcAft>
                <a:spcPct val="30000"/>
              </a:spcAft>
              <a:buFont typeface="Arial" pitchFamily="34" charset="0"/>
              <a:buChar char="•"/>
            </a:pPr>
            <a:r>
              <a:rPr lang="pl-PL" dirty="0">
                <a:solidFill>
                  <a:prstClr val="black"/>
                </a:solidFill>
              </a:rPr>
              <a:t>Transport</a:t>
            </a:r>
          </a:p>
          <a:p>
            <a:pPr marL="285750" indent="-285750">
              <a:spcBef>
                <a:spcPct val="30000"/>
              </a:spcBef>
              <a:spcAft>
                <a:spcPct val="30000"/>
              </a:spcAft>
              <a:buFont typeface="Arial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</a:rPr>
              <a:t>Rewitalizacja</a:t>
            </a:r>
            <a:endParaRPr lang="pl-PL" dirty="0">
              <a:solidFill>
                <a:prstClr val="black"/>
              </a:solidFill>
            </a:endParaRPr>
          </a:p>
          <a:p>
            <a:pPr marL="285750" indent="-285750">
              <a:spcBef>
                <a:spcPct val="30000"/>
              </a:spcBef>
              <a:spcAft>
                <a:spcPct val="30000"/>
              </a:spcAft>
              <a:buFont typeface="Arial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</a:rPr>
              <a:t>Środowisko</a:t>
            </a:r>
            <a:endParaRPr lang="pl-PL" dirty="0">
              <a:solidFill>
                <a:prstClr val="black"/>
              </a:solidFill>
            </a:endParaRPr>
          </a:p>
          <a:p>
            <a:pPr marL="285750" indent="-285750">
              <a:spcBef>
                <a:spcPct val="30000"/>
              </a:spcBef>
              <a:spcAft>
                <a:spcPct val="30000"/>
              </a:spcAft>
              <a:buFont typeface="Arial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</a:rPr>
              <a:t>Energetyka</a:t>
            </a:r>
            <a:endParaRPr lang="pl-PL" dirty="0">
              <a:solidFill>
                <a:prstClr val="black"/>
              </a:solidFill>
            </a:endParaRPr>
          </a:p>
          <a:p>
            <a:pPr marL="285750" indent="-285750">
              <a:spcBef>
                <a:spcPct val="60000"/>
              </a:spcBef>
              <a:spcAft>
                <a:spcPct val="30000"/>
              </a:spcAft>
              <a:buFont typeface="Arial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</a:rPr>
              <a:t>Edukacja </a:t>
            </a:r>
            <a:r>
              <a:rPr lang="pl-PL" dirty="0">
                <a:solidFill>
                  <a:prstClr val="black"/>
                </a:solidFill>
              </a:rPr>
              <a:t>i rynek pracy</a:t>
            </a:r>
          </a:p>
          <a:p>
            <a:pPr marL="285750" indent="-285750">
              <a:spcBef>
                <a:spcPct val="30000"/>
              </a:spcBef>
              <a:spcAft>
                <a:spcPct val="30000"/>
              </a:spcAft>
              <a:buFont typeface="Arial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</a:rPr>
              <a:t>Wykluczenie </a:t>
            </a:r>
            <a:r>
              <a:rPr lang="pl-PL" dirty="0">
                <a:solidFill>
                  <a:prstClr val="black"/>
                </a:solidFill>
              </a:rPr>
              <a:t>społeczne</a:t>
            </a:r>
          </a:p>
        </p:txBody>
      </p:sp>
      <p:sp>
        <p:nvSpPr>
          <p:cNvPr id="24" name="Rectangle 73"/>
          <p:cNvSpPr>
            <a:spLocks noChangeArrowheads="1"/>
          </p:cNvSpPr>
          <p:nvPr/>
        </p:nvSpPr>
        <p:spPr bwMode="auto">
          <a:xfrm>
            <a:off x="3671863" y="2636912"/>
            <a:ext cx="2700337" cy="863600"/>
          </a:xfrm>
          <a:prstGeom prst="rect">
            <a:avLst/>
          </a:prstGeom>
          <a:noFill/>
          <a:ln w="50800">
            <a:solidFill>
              <a:srgbClr val="00792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25" name="Rectangle 66"/>
          <p:cNvSpPr>
            <a:spLocks noChangeArrowheads="1"/>
          </p:cNvSpPr>
          <p:nvPr/>
        </p:nvSpPr>
        <p:spPr bwMode="auto">
          <a:xfrm>
            <a:off x="827088" y="6381328"/>
            <a:ext cx="8316912" cy="287536"/>
          </a:xfrm>
          <a:prstGeom prst="rect">
            <a:avLst/>
          </a:prstGeom>
          <a:solidFill>
            <a:srgbClr val="CBD300"/>
          </a:solidFill>
          <a:ln w="9525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pl-PL" dirty="0" smtClean="0">
                <a:solidFill>
                  <a:prstClr val="black"/>
                </a:solidFill>
              </a:rPr>
              <a:t>Polska Wschodnia</a:t>
            </a:r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26" name="Prostokąt 25"/>
          <p:cNvSpPr/>
          <p:nvPr/>
        </p:nvSpPr>
        <p:spPr>
          <a:xfrm>
            <a:off x="3672000" y="6381328"/>
            <a:ext cx="2700000" cy="288032"/>
          </a:xfrm>
          <a:prstGeom prst="rect">
            <a:avLst/>
          </a:prstGeom>
          <a:noFill/>
          <a:ln w="50800" cap="sq" cmpd="sng">
            <a:solidFill>
              <a:srgbClr val="0079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373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0"/>
            <a:ext cx="8229600" cy="836712"/>
          </a:xfrm>
        </p:spPr>
        <p:txBody>
          <a:bodyPr/>
          <a:lstStyle/>
          <a:p>
            <a:pPr eaLnBrk="1" hangingPunct="1"/>
            <a:r>
              <a:rPr lang="pl-PL" altLang="pl-PL" sz="2400" b="1" dirty="0" smtClean="0">
                <a:latin typeface="Calibri" panose="020F0502020204030204" pitchFamily="34" charset="0"/>
              </a:rPr>
              <a:t>Przebieg prac nad KT dla województwa mazowieckiego (3)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124744"/>
            <a:ext cx="8066211" cy="5616624"/>
          </a:xfrm>
        </p:spPr>
        <p:txBody>
          <a:bodyPr/>
          <a:lstStyle/>
          <a:p>
            <a:pPr marL="180000" indent="-180000" algn="just" eaLnBrk="1" hangingPunct="1">
              <a:spcBef>
                <a:spcPts val="600"/>
              </a:spcBef>
              <a:spcAft>
                <a:spcPts val="0"/>
              </a:spcAft>
            </a:pPr>
            <a:r>
              <a:rPr lang="pl-PL" altLang="pl-PL" sz="1800" dirty="0" smtClean="0">
                <a:latin typeface="Calibri" pitchFamily="34" charset="0"/>
              </a:rPr>
              <a:t>Stworzona została zbiorcza lista inwestycji (licząca ponad 300 projektów) proponowanych do realizacji  w ramach KT. Podstawą do opracowania listy były:</a:t>
            </a:r>
          </a:p>
          <a:p>
            <a:pPr marL="504000" indent="-252000" algn="just">
              <a:spcBef>
                <a:spcPts val="0"/>
              </a:spcBef>
              <a:buNone/>
            </a:pPr>
            <a:endParaRPr lang="pl-PL" sz="1800" dirty="0" smtClean="0">
              <a:latin typeface="Calibri" pitchFamily="34" charset="0"/>
            </a:endParaRPr>
          </a:p>
          <a:p>
            <a:pPr marL="504000" indent="-252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sz="1800" dirty="0" smtClean="0">
                <a:latin typeface="Calibri" pitchFamily="34" charset="0"/>
              </a:rPr>
              <a:t>Wnioski zebrane w trakcie procedury aktualizacji SRWM (konsultacja założeń) oraz zmiany Planu Zagospodarowania Przestrzennego Województwa Mazowieckiego (PZPWM)</a:t>
            </a:r>
          </a:p>
          <a:p>
            <a:pPr marL="904050" lvl="1" indent="-252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sz="1600" dirty="0" smtClean="0">
                <a:latin typeface="Calibri" pitchFamily="34" charset="0"/>
              </a:rPr>
              <a:t>Konsultacje społeczne trwały od 28 grudnia 2011 r. do 28 marca 2012 r. </a:t>
            </a:r>
          </a:p>
          <a:p>
            <a:pPr marL="904050" lvl="1" indent="-252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sz="1600" dirty="0" smtClean="0">
                <a:latin typeface="Calibri" pitchFamily="34" charset="0"/>
              </a:rPr>
              <a:t>Konsultacje społeczne założeń projektu SRWM miały charakter publiczny. Informacja o nich ukazała się w prasie ogólnopolskiej, na tablicach informacyjnych oraz stronach UMWM oraz MBPR oraz skierowana bezpośrednio do instytucje rządowe, jednostki samorządu terytorialnego (gminy, powiaty i województwa sąsiednie), samorządy gospodarcze, biura poselskie i senatorskie, szkoły wyższe oraz organizacje pozarządowe (łącznie 1600 zawiadomień). Zorganizowano cykl konferencji </a:t>
            </a:r>
            <a:r>
              <a:rPr lang="pl-PL" sz="1600" dirty="0" err="1" smtClean="0">
                <a:latin typeface="Calibri" pitchFamily="34" charset="0"/>
              </a:rPr>
              <a:t>subregionalnych</a:t>
            </a:r>
            <a:r>
              <a:rPr lang="pl-PL" sz="1600" dirty="0" smtClean="0">
                <a:latin typeface="Calibri" pitchFamily="34" charset="0"/>
              </a:rPr>
              <a:t>. </a:t>
            </a:r>
          </a:p>
          <a:p>
            <a:pPr marL="904050" lvl="1" indent="-252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sz="1600" dirty="0" smtClean="0">
                <a:latin typeface="Calibri" pitchFamily="34" charset="0"/>
              </a:rPr>
              <a:t>Zebranych zostało 1340 wniosków do </a:t>
            </a:r>
            <a:r>
              <a:rPr lang="pl-PL" sz="1600" i="1" dirty="0" smtClean="0">
                <a:latin typeface="Calibri" pitchFamily="34" charset="0"/>
              </a:rPr>
              <a:t>Założeń SRWM</a:t>
            </a:r>
            <a:r>
              <a:rPr lang="pl-PL" sz="1600" dirty="0" smtClean="0">
                <a:latin typeface="Calibri" pitchFamily="34" charset="0"/>
              </a:rPr>
              <a:t>. Podczas konferencji zgłoszono dodatkowo 135 wniosków. Wszystkie wnioski po rozpatrzeniu zostały zaakceptowane przez Zarząd Województwa Mazowieckiego i umieszczone na portalu </a:t>
            </a:r>
            <a:r>
              <a:rPr lang="pl-PL" sz="1600" dirty="0" err="1" smtClean="0">
                <a:latin typeface="Calibri" pitchFamily="34" charset="0"/>
              </a:rPr>
              <a:t>mbpr.pl</a:t>
            </a:r>
            <a:endParaRPr lang="pl-PL" sz="1600" dirty="0" smtClean="0">
              <a:latin typeface="Calibri" pitchFamily="34" charset="0"/>
            </a:endParaRPr>
          </a:p>
          <a:p>
            <a:pPr marL="180000" indent="-180000">
              <a:buNone/>
            </a:pPr>
            <a:endParaRPr lang="pl-PL" sz="1700" dirty="0" smtClean="0">
              <a:latin typeface="Calibri" pitchFamily="34" charset="0"/>
            </a:endParaRPr>
          </a:p>
          <a:p>
            <a:pPr marL="252000" eaLnBrk="1" hangingPunct="1"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pl-PL" altLang="pl-PL" sz="16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3785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60648"/>
            <a:ext cx="8229600" cy="836712"/>
          </a:xfrm>
        </p:spPr>
        <p:txBody>
          <a:bodyPr/>
          <a:lstStyle/>
          <a:p>
            <a:pPr eaLnBrk="1" hangingPunct="1"/>
            <a:r>
              <a:rPr lang="pl-PL" altLang="pl-PL" sz="2400" b="1" dirty="0" smtClean="0">
                <a:latin typeface="Calibri" panose="020F0502020204030204" pitchFamily="34" charset="0"/>
              </a:rPr>
              <a:t>Przebieg prac nad KT dla województwa mazowieckiego (4)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340768"/>
            <a:ext cx="8066211" cy="4536504"/>
          </a:xfrm>
        </p:spPr>
        <p:txBody>
          <a:bodyPr/>
          <a:lstStyle/>
          <a:p>
            <a:pPr marL="504000" indent="-252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sz="2000" dirty="0" smtClean="0">
                <a:latin typeface="Calibri" pitchFamily="34" charset="0"/>
              </a:rPr>
              <a:t>Wnioski </a:t>
            </a:r>
            <a:r>
              <a:rPr lang="pl-PL" sz="2000" dirty="0">
                <a:latin typeface="Calibri" pitchFamily="34" charset="0"/>
              </a:rPr>
              <a:t>do </a:t>
            </a:r>
            <a:r>
              <a:rPr lang="pl-PL" sz="2000" dirty="0" smtClean="0">
                <a:latin typeface="Calibri" pitchFamily="34" charset="0"/>
              </a:rPr>
              <a:t>SRWM złożone w trakcie procedury konsultacji projektu </a:t>
            </a:r>
            <a:r>
              <a:rPr lang="pl-PL" sz="2000" i="1" dirty="0" smtClean="0">
                <a:latin typeface="Calibri" pitchFamily="34" charset="0"/>
              </a:rPr>
              <a:t>Strategii</a:t>
            </a:r>
          </a:p>
          <a:p>
            <a:pPr marL="904050" lvl="1" indent="-252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sz="1600" dirty="0" smtClean="0">
                <a:latin typeface="Calibri" pitchFamily="34" charset="0"/>
              </a:rPr>
              <a:t>Okres zbierania uwag i wniosków do projektu </a:t>
            </a:r>
            <a:r>
              <a:rPr lang="pl-PL" sz="1600" i="1" dirty="0" smtClean="0">
                <a:latin typeface="Calibri" pitchFamily="34" charset="0"/>
              </a:rPr>
              <a:t>Strategii </a:t>
            </a:r>
            <a:r>
              <a:rPr lang="pl-PL" sz="1600" dirty="0" smtClean="0">
                <a:latin typeface="Calibri" pitchFamily="34" charset="0"/>
              </a:rPr>
              <a:t>trwał od 11 lipca do                        30 września 2012 r.</a:t>
            </a:r>
          </a:p>
          <a:p>
            <a:pPr marL="904050" lvl="1" indent="-252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sz="1600" dirty="0" smtClean="0">
                <a:latin typeface="Calibri" pitchFamily="34" charset="0"/>
              </a:rPr>
              <a:t>Konsultacje Projektu SRWM miały charakter publiczny. Informacja o nich ukazała się w prasie ogólnopolskiej, na tablicach informacyjnych oraz stronach UMWM oraz MBPR. Zorganizowano cykl konferencji </a:t>
            </a:r>
            <a:r>
              <a:rPr lang="pl-PL" sz="1600" dirty="0" err="1" smtClean="0">
                <a:latin typeface="Calibri" pitchFamily="34" charset="0"/>
              </a:rPr>
              <a:t>subregionalnych</a:t>
            </a:r>
            <a:r>
              <a:rPr lang="pl-PL" sz="1600" dirty="0" smtClean="0">
                <a:latin typeface="Calibri" pitchFamily="34" charset="0"/>
              </a:rPr>
              <a:t>. </a:t>
            </a:r>
          </a:p>
          <a:p>
            <a:pPr marL="904050" lvl="1" indent="-252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sz="1600" dirty="0" smtClean="0">
                <a:latin typeface="Calibri" pitchFamily="34" charset="0"/>
              </a:rPr>
              <a:t>W drugim etapie konsultacji łącznie zebrano 2229 uwag  i wniosków</a:t>
            </a:r>
          </a:p>
          <a:p>
            <a:pPr marL="904050" lvl="1" indent="-252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sz="1600" dirty="0" smtClean="0">
                <a:latin typeface="Calibri" pitchFamily="34" charset="0"/>
              </a:rPr>
              <a:t>Aktywny udział w konsultacjach wzięły samorządy i ich jednostki organizacyjne, składając łącznie 1618 uwag i wniosków (w tym 161 zebrano od podmiotów samorządowych na poziomie wojewódzkim). Wnioski składały również organizacje pozarządowe i izby gospodarcze (238 postulatów), instytucje publiczne związane </a:t>
            </a:r>
            <a:br>
              <a:rPr lang="pl-PL" sz="1600" dirty="0" smtClean="0">
                <a:latin typeface="Calibri" pitchFamily="34" charset="0"/>
              </a:rPr>
            </a:br>
            <a:r>
              <a:rPr lang="pl-PL" sz="1600" dirty="0" smtClean="0">
                <a:latin typeface="Calibri" pitchFamily="34" charset="0"/>
              </a:rPr>
              <a:t>z kulturą, opieką zdrowotną i ochroną przyrody (166), osoby fizyczne (103), osoby publiczne m.in. radni, posłowie (56), przedsiębiorstwa (39), uczelnie wyższe </a:t>
            </a:r>
            <a:br>
              <a:rPr lang="pl-PL" sz="1600" dirty="0" smtClean="0">
                <a:latin typeface="Calibri" pitchFamily="34" charset="0"/>
              </a:rPr>
            </a:br>
            <a:r>
              <a:rPr lang="pl-PL" sz="1600" dirty="0" smtClean="0">
                <a:latin typeface="Calibri" pitchFamily="34" charset="0"/>
              </a:rPr>
              <a:t>i instytuty naukowo-badawcze (9). Największa liczba wniosków i uwag wpłynęła </a:t>
            </a:r>
            <a:br>
              <a:rPr lang="pl-PL" sz="1600" dirty="0" smtClean="0">
                <a:latin typeface="Calibri" pitchFamily="34" charset="0"/>
              </a:rPr>
            </a:br>
            <a:r>
              <a:rPr lang="pl-PL" sz="1600" dirty="0" smtClean="0">
                <a:latin typeface="Calibri" pitchFamily="34" charset="0"/>
              </a:rPr>
              <a:t>z m.st. Warszawy (997) oraz subregionu: radomskiego (332) i ostrołęcko-siedleckiego (273).</a:t>
            </a:r>
          </a:p>
          <a:p>
            <a:pPr algn="just">
              <a:buNone/>
            </a:pPr>
            <a:endParaRPr lang="pl-PL" sz="1000" dirty="0" smtClean="0">
              <a:latin typeface="Calibri" pitchFamily="34" charset="0"/>
            </a:endParaRPr>
          </a:p>
          <a:p>
            <a:pPr marL="504000" indent="-252000" algn="just">
              <a:spcBef>
                <a:spcPts val="0"/>
              </a:spcBef>
              <a:buNone/>
            </a:pPr>
            <a:endParaRPr lang="pl-PL" sz="1200" dirty="0" smtClean="0">
              <a:latin typeface="Calibri" pitchFamily="34" charset="0"/>
            </a:endParaRPr>
          </a:p>
          <a:p>
            <a:pPr marL="180000" indent="-180000">
              <a:buNone/>
            </a:pPr>
            <a:endParaRPr lang="pl-PL" sz="1700" dirty="0" smtClean="0">
              <a:latin typeface="Calibri" pitchFamily="34" charset="0"/>
            </a:endParaRPr>
          </a:p>
          <a:p>
            <a:pPr marL="252000" eaLnBrk="1" hangingPunct="1"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pl-PL" altLang="pl-PL" sz="16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2803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0"/>
            <a:ext cx="8229600" cy="836712"/>
          </a:xfrm>
        </p:spPr>
        <p:txBody>
          <a:bodyPr/>
          <a:lstStyle/>
          <a:p>
            <a:pPr eaLnBrk="1" hangingPunct="1"/>
            <a:r>
              <a:rPr lang="pl-PL" altLang="pl-PL" sz="2400" b="1" dirty="0" smtClean="0">
                <a:latin typeface="Calibri" panose="020F0502020204030204" pitchFamily="34" charset="0"/>
              </a:rPr>
              <a:t>Przebieg prac nad KT dla województwa mazowieckiego (5)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980728"/>
            <a:ext cx="8066211" cy="5616624"/>
          </a:xfrm>
        </p:spPr>
        <p:txBody>
          <a:bodyPr/>
          <a:lstStyle/>
          <a:p>
            <a:pPr marL="504000" indent="-252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pl-PL" sz="1600" dirty="0">
              <a:latin typeface="Calibri" pitchFamily="34" charset="0"/>
            </a:endParaRPr>
          </a:p>
          <a:p>
            <a:pPr marL="504000" indent="-252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sz="1800" dirty="0">
                <a:latin typeface="Calibri" pitchFamily="34" charset="0"/>
              </a:rPr>
              <a:t>Plany Wykonawcze do Strategii Rozwoju Województwa Mazowieckiego (SRWM) sporządzone przez jednostki wchodzące w skład grup roboczych </a:t>
            </a:r>
            <a:r>
              <a:rPr lang="pl-PL" sz="1800" i="1" dirty="0">
                <a:latin typeface="Calibri" pitchFamily="34" charset="0"/>
              </a:rPr>
              <a:t>Zespołu ds. Aktualizacji Strategii</a:t>
            </a:r>
            <a:r>
              <a:rPr lang="pl-PL" sz="1800" dirty="0">
                <a:latin typeface="Calibri" pitchFamily="34" charset="0"/>
              </a:rPr>
              <a:t>.  W skład każdej z grup roboczych wchodzili przedstawiciele departamentów Urzędu Marszałkowskiego Województwa Mazowieckiego, spółek wojewódzkich i jednostek organizacyjnych.</a:t>
            </a:r>
          </a:p>
          <a:p>
            <a:pPr algn="just">
              <a:buNone/>
            </a:pPr>
            <a:endParaRPr lang="pl-PL" sz="1800" dirty="0" smtClean="0">
              <a:latin typeface="Calibri" pitchFamily="34" charset="0"/>
            </a:endParaRPr>
          </a:p>
          <a:p>
            <a:pPr marL="504000" indent="-252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sz="1800" dirty="0" smtClean="0">
                <a:latin typeface="Calibri" pitchFamily="34" charset="0"/>
              </a:rPr>
              <a:t>Wnioski zgłoszone bezpośrednio do realizacji w ramach KT</a:t>
            </a:r>
          </a:p>
          <a:p>
            <a:pPr marL="904050" lvl="1" indent="-252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sz="1600" dirty="0" smtClean="0">
                <a:latin typeface="Calibri" pitchFamily="34" charset="0"/>
              </a:rPr>
              <a:t>Okres zbierania propozycji przedsięwzięć do realizacji w ramach KT trwał od stycznia do sierpnia 2013 r.</a:t>
            </a:r>
          </a:p>
          <a:p>
            <a:pPr marL="904050" lvl="1" indent="-252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sz="1600" dirty="0" smtClean="0">
                <a:latin typeface="Calibri" pitchFamily="34" charset="0"/>
              </a:rPr>
              <a:t>Informacja o możliwości zgłaszania wniosków była zamieszczona na stronie MRR oraz skierowana bezpośrednio do jednostek samorządu terytorialnego (gminy, powiaty, miasta na prawach powiatu), innych jednostek oraz organizacji samorządowych. Wnioski zgłaszane były również w trakcie spotkań Marszałka Województwa z władzami lokalnymi oraz mieszkańcami.</a:t>
            </a:r>
          </a:p>
          <a:p>
            <a:pPr marL="904050" lvl="1" indent="-252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sz="1600" dirty="0" smtClean="0">
                <a:latin typeface="Calibri" pitchFamily="34" charset="0"/>
              </a:rPr>
              <a:t>Łącznie wpłynęło blisko 70 wniosków (pisma, maile, notatki ze spotkań). Większość </a:t>
            </a:r>
            <a:br>
              <a:rPr lang="pl-PL" sz="1600" dirty="0" smtClean="0">
                <a:latin typeface="Calibri" pitchFamily="34" charset="0"/>
              </a:rPr>
            </a:br>
            <a:r>
              <a:rPr lang="pl-PL" sz="1600" dirty="0" smtClean="0">
                <a:latin typeface="Calibri" pitchFamily="34" charset="0"/>
              </a:rPr>
              <a:t>z nich zawierała zbiorcze listy inwestycji z danego obszaru.</a:t>
            </a:r>
          </a:p>
          <a:p>
            <a:pPr marL="904050" lvl="1" indent="-2520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pl-PL" sz="1200" dirty="0" smtClean="0">
              <a:latin typeface="Calibri" pitchFamily="34" charset="0"/>
            </a:endParaRPr>
          </a:p>
          <a:p>
            <a:pPr marL="180000" indent="-180000">
              <a:buNone/>
            </a:pPr>
            <a:endParaRPr lang="pl-PL" sz="1700" dirty="0" smtClean="0">
              <a:latin typeface="Calibri" pitchFamily="34" charset="0"/>
            </a:endParaRPr>
          </a:p>
          <a:p>
            <a:pPr marL="252000" eaLnBrk="1" hangingPunct="1"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pl-PL" altLang="pl-PL" sz="16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6343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0"/>
            <a:ext cx="8229600" cy="836712"/>
          </a:xfrm>
        </p:spPr>
        <p:txBody>
          <a:bodyPr/>
          <a:lstStyle/>
          <a:p>
            <a:pPr eaLnBrk="1" hangingPunct="1"/>
            <a:r>
              <a:rPr lang="pl-PL" altLang="pl-PL" sz="2400" b="1" dirty="0" smtClean="0">
                <a:latin typeface="Calibri" panose="020F0502020204030204" pitchFamily="34" charset="0"/>
              </a:rPr>
              <a:t>Przebieg prac nad KT dla województwa mazowieckiego (6)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608" y="1124744"/>
            <a:ext cx="7850187" cy="5472608"/>
          </a:xfrm>
        </p:spPr>
        <p:txBody>
          <a:bodyPr/>
          <a:lstStyle/>
          <a:p>
            <a:pPr marL="180000" indent="-180000" algn="just">
              <a:buFont typeface="Arial" panose="020B0604020202020204" pitchFamily="34" charset="0"/>
              <a:buChar char="•"/>
            </a:pPr>
            <a:r>
              <a:rPr lang="pl-PL" sz="1700" dirty="0" smtClean="0">
                <a:latin typeface="Calibri" pitchFamily="34" charset="0"/>
              </a:rPr>
              <a:t>Zarządzeniem Marszałka Województwa Mazowieckiego z dnia 28 maja</a:t>
            </a:r>
            <a:r>
              <a:rPr lang="pl-PL" sz="1700" dirty="0">
                <a:latin typeface="Calibri" pitchFamily="34" charset="0"/>
              </a:rPr>
              <a:t> </a:t>
            </a:r>
            <a:r>
              <a:rPr lang="pl-PL" sz="1700" dirty="0" smtClean="0">
                <a:latin typeface="Calibri" pitchFamily="34" charset="0"/>
              </a:rPr>
              <a:t>br. powołany został </a:t>
            </a:r>
            <a:r>
              <a:rPr lang="pl-PL" sz="1700" i="1" dirty="0" smtClean="0">
                <a:latin typeface="Calibri" pitchFamily="34" charset="0"/>
              </a:rPr>
              <a:t>Zespół do spraw negocjacji z Rządem RP mandatu oraz treści kontraktu terytorialnego zawieranego pomiędzy Radą Ministrów a Samorządem Województwa Mazowieckiego. </a:t>
            </a:r>
            <a:r>
              <a:rPr lang="pl-PL" sz="1700" dirty="0" smtClean="0">
                <a:latin typeface="Calibri" pitchFamily="34" charset="0"/>
              </a:rPr>
              <a:t>Zespół będzie pracował do czasu zawarcia KT.</a:t>
            </a:r>
          </a:p>
          <a:p>
            <a:pPr marL="180000" indent="-180000" algn="just">
              <a:buFont typeface="Arial" panose="020B0604020202020204" pitchFamily="34" charset="0"/>
              <a:buChar char="•"/>
            </a:pPr>
            <a:r>
              <a:rPr lang="pl-PL" altLang="pl-PL" sz="1700" dirty="0" smtClean="0">
                <a:latin typeface="Calibri" pitchFamily="34" charset="0"/>
              </a:rPr>
              <a:t>Projekty ze zbiorczej listy inwestycji zostały zweryfikowane pod względem kompletności danych, zaawansowania realizacji oraz źródeł finansowania. Do jednostek odpowiedzialnych za realizację lub zgłaszających dany projekt skierowana została prośba o uzupełnienie brakujących danych.</a:t>
            </a:r>
          </a:p>
          <a:p>
            <a:pPr marL="180000" indent="-180000" algn="just">
              <a:buFont typeface="Arial" panose="020B0604020202020204" pitchFamily="34" charset="0"/>
              <a:buChar char="•"/>
            </a:pPr>
            <a:r>
              <a:rPr lang="pl-PL" sz="1700" dirty="0" smtClean="0">
                <a:latin typeface="Calibri" pitchFamily="34" charset="0"/>
              </a:rPr>
              <a:t>Wstępna lista inwestycji (licząca ponad 300 projektów) proponowanych do realizacji w ramach KT, została przekazana do Ministerstwa Rozwoju Regionalnego (MRR) na początku lipca br.</a:t>
            </a:r>
          </a:p>
          <a:p>
            <a:pPr marL="180000" indent="-180000" algn="just">
              <a:buFont typeface="Arial" panose="020B0604020202020204" pitchFamily="34" charset="0"/>
              <a:buChar char="•"/>
            </a:pPr>
            <a:r>
              <a:rPr lang="pl-PL" altLang="pl-PL" sz="1700" dirty="0" smtClean="0">
                <a:latin typeface="Calibri" pitchFamily="34" charset="0"/>
              </a:rPr>
              <a:t>Opracowane zostały kryteria oceny, na podstawie których przeprowadzona została </a:t>
            </a:r>
            <a:r>
              <a:rPr lang="pl-PL" altLang="pl-PL" sz="1700" dirty="0" err="1" smtClean="0">
                <a:latin typeface="Calibri" pitchFamily="34" charset="0"/>
              </a:rPr>
              <a:t>priorytetyzacja</a:t>
            </a:r>
            <a:r>
              <a:rPr lang="pl-PL" altLang="pl-PL" sz="1700" dirty="0" smtClean="0">
                <a:latin typeface="Calibri" pitchFamily="34" charset="0"/>
              </a:rPr>
              <a:t> projektów ze zbiorczej listy, w szczególności pod względem kryteriów strategicznych i finansowych. </a:t>
            </a:r>
          </a:p>
          <a:p>
            <a:pPr marL="180000" indent="-180000" algn="just">
              <a:buFont typeface="Arial" panose="020B0604020202020204" pitchFamily="34" charset="0"/>
              <a:buChar char="•"/>
            </a:pPr>
            <a:endParaRPr lang="pl-PL" sz="1700" dirty="0" smtClean="0">
              <a:latin typeface="Calibri" pitchFamily="34" charset="0"/>
            </a:endParaRPr>
          </a:p>
          <a:p>
            <a:pPr marL="252000" eaLnBrk="1" hangingPunct="1"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pl-PL" altLang="pl-PL" sz="16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0098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0"/>
            <a:ext cx="8229600" cy="836712"/>
          </a:xfrm>
        </p:spPr>
        <p:txBody>
          <a:bodyPr/>
          <a:lstStyle/>
          <a:p>
            <a:pPr eaLnBrk="1" hangingPunct="1"/>
            <a:r>
              <a:rPr lang="pl-PL" altLang="pl-PL" sz="2400" b="1" dirty="0" smtClean="0">
                <a:latin typeface="Calibri" panose="020F0502020204030204" pitchFamily="34" charset="0"/>
              </a:rPr>
              <a:t>Przebieg prac nad KT dla województwa mazowieckiego (7)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608" y="1124744"/>
            <a:ext cx="7850187" cy="5472608"/>
          </a:xfrm>
        </p:spPr>
        <p:txBody>
          <a:bodyPr/>
          <a:lstStyle/>
          <a:p>
            <a:pPr marL="180000" indent="-180000" algn="just">
              <a:buFont typeface="Arial" panose="020B0604020202020204" pitchFamily="34" charset="0"/>
              <a:buChar char="•"/>
            </a:pPr>
            <a:r>
              <a:rPr lang="pl-PL" sz="2400" dirty="0" smtClean="0">
                <a:latin typeface="Calibri" pitchFamily="34" charset="0"/>
              </a:rPr>
              <a:t>Podstawowe kryteria:</a:t>
            </a:r>
          </a:p>
          <a:p>
            <a:pPr marL="580050" lvl="1" indent="-180000" algn="just">
              <a:buFont typeface="Arial" panose="020B0604020202020204" pitchFamily="34" charset="0"/>
              <a:buChar char="•"/>
            </a:pPr>
            <a:r>
              <a:rPr lang="pl-PL" sz="1800" dirty="0" smtClean="0">
                <a:latin typeface="Calibri" pitchFamily="34" charset="0"/>
              </a:rPr>
              <a:t>Znaczenie i zasięg </a:t>
            </a:r>
            <a:r>
              <a:rPr lang="pl-PL" sz="1800" dirty="0" err="1" smtClean="0">
                <a:latin typeface="Calibri" pitchFamily="34" charset="0"/>
              </a:rPr>
              <a:t>terytorialony</a:t>
            </a:r>
            <a:r>
              <a:rPr lang="pl-PL" sz="1800" dirty="0" smtClean="0">
                <a:latin typeface="Calibri" pitchFamily="34" charset="0"/>
              </a:rPr>
              <a:t> projektu dla województwa (regionalny/</a:t>
            </a:r>
            <a:r>
              <a:rPr lang="pl-PL" sz="1800" dirty="0" err="1" smtClean="0">
                <a:latin typeface="Calibri" pitchFamily="34" charset="0"/>
              </a:rPr>
              <a:t>subregionalny</a:t>
            </a:r>
            <a:r>
              <a:rPr lang="pl-PL" sz="1800" dirty="0" smtClean="0">
                <a:latin typeface="Calibri" pitchFamily="34" charset="0"/>
              </a:rPr>
              <a:t>)</a:t>
            </a:r>
          </a:p>
          <a:p>
            <a:pPr marL="580050" lvl="1" indent="-180000" algn="just">
              <a:buFont typeface="Arial" panose="020B0604020202020204" pitchFamily="34" charset="0"/>
              <a:buChar char="•"/>
            </a:pPr>
            <a:r>
              <a:rPr lang="pl-PL" sz="1800" dirty="0" smtClean="0">
                <a:latin typeface="Calibri" pitchFamily="34" charset="0"/>
              </a:rPr>
              <a:t>Zgodność projektu z kierunkami działań i działaniami SRWM do 2030 r.</a:t>
            </a:r>
          </a:p>
          <a:p>
            <a:pPr marL="580050" lvl="1" indent="-180000" algn="just">
              <a:buFont typeface="Arial" panose="020B0604020202020204" pitchFamily="34" charset="0"/>
              <a:buChar char="•"/>
            </a:pPr>
            <a:r>
              <a:rPr lang="pl-PL" sz="1800" dirty="0" smtClean="0">
                <a:latin typeface="Calibri" pitchFamily="34" charset="0"/>
              </a:rPr>
              <a:t>Komplementarność projektu z projektami z indykatywnego wykazu indywidualnych projektów kluczowych dla RPO WM</a:t>
            </a:r>
          </a:p>
          <a:p>
            <a:pPr marL="580050" lvl="1" indent="-180000" algn="just">
              <a:buFont typeface="Arial" panose="020B0604020202020204" pitchFamily="34" charset="0"/>
              <a:buChar char="•"/>
            </a:pPr>
            <a:r>
              <a:rPr lang="pl-PL" sz="1800" dirty="0" smtClean="0">
                <a:latin typeface="Calibri" pitchFamily="34" charset="0"/>
              </a:rPr>
              <a:t>Kompletność danych, w tym przede wszystkim: opis przedsięwzięcia, jednostka odpowiedzialna oraz wartość</a:t>
            </a:r>
          </a:p>
          <a:p>
            <a:pPr marL="580050" lvl="1" indent="-180000" algn="just">
              <a:buFont typeface="Arial" panose="020B0604020202020204" pitchFamily="34" charset="0"/>
              <a:buChar char="•"/>
            </a:pPr>
            <a:r>
              <a:rPr lang="pl-PL" sz="1800" dirty="0" smtClean="0">
                <a:latin typeface="Calibri" pitchFamily="34" charset="0"/>
              </a:rPr>
              <a:t>Zgodność projektu z wytycznymi zawartymi w rozporządzeniach Unii Europejskiej na lata 2014-2020</a:t>
            </a:r>
          </a:p>
          <a:p>
            <a:pPr marL="580050" lvl="1" indent="-180000" algn="just">
              <a:buFont typeface="Arial" panose="020B0604020202020204" pitchFamily="34" charset="0"/>
              <a:buChar char="•"/>
            </a:pPr>
            <a:r>
              <a:rPr lang="pl-PL" sz="1800" dirty="0" smtClean="0">
                <a:latin typeface="Calibri" pitchFamily="34" charset="0"/>
              </a:rPr>
              <a:t>Duża wartość projektu (preferowane powyżej 100 mln zł)</a:t>
            </a:r>
          </a:p>
          <a:p>
            <a:pPr marL="180000" indent="-180000" algn="just">
              <a:buNone/>
            </a:pPr>
            <a:endParaRPr lang="pl-PL" sz="1700" dirty="0" smtClean="0">
              <a:latin typeface="Calibri" pitchFamily="34" charset="0"/>
            </a:endParaRPr>
          </a:p>
          <a:p>
            <a:pPr marL="252000" eaLnBrk="1" hangingPunct="1"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pl-PL" altLang="pl-PL" sz="16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0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827584" y="116632"/>
            <a:ext cx="7869560" cy="1143000"/>
          </a:xfrm>
        </p:spPr>
        <p:txBody>
          <a:bodyPr/>
          <a:lstStyle/>
          <a:p>
            <a:r>
              <a:rPr lang="pl-PL" altLang="pl-PL" sz="2400" b="1" dirty="0" smtClean="0">
                <a:latin typeface="Calibri" panose="020F0502020204030204" pitchFamily="34" charset="0"/>
              </a:rPr>
              <a:t>Przebieg prac nad KT dla województwa mazowieckiego (8)</a:t>
            </a:r>
            <a:endParaRPr lang="pl-PL" sz="2400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899592" y="1340768"/>
            <a:ext cx="7787208" cy="5040560"/>
          </a:xfrm>
        </p:spPr>
        <p:txBody>
          <a:bodyPr/>
          <a:lstStyle/>
          <a:p>
            <a:pPr marL="180000" indent="-180000" algn="just" eaLnBrk="1" hangingPunct="1">
              <a:spcBef>
                <a:spcPts val="600"/>
              </a:spcBef>
              <a:spcAft>
                <a:spcPts val="600"/>
              </a:spcAft>
            </a:pPr>
            <a:r>
              <a:rPr lang="pl-PL" altLang="pl-PL" sz="1600" dirty="0" smtClean="0">
                <a:latin typeface="Calibri" pitchFamily="34" charset="0"/>
              </a:rPr>
              <a:t>Efektem </a:t>
            </a:r>
            <a:r>
              <a:rPr lang="pl-PL" altLang="pl-PL" sz="1600" dirty="0" err="1" smtClean="0">
                <a:latin typeface="Calibri" pitchFamily="34" charset="0"/>
              </a:rPr>
              <a:t>priorytetyzacji</a:t>
            </a:r>
            <a:r>
              <a:rPr lang="pl-PL" altLang="pl-PL" sz="1600" dirty="0" smtClean="0">
                <a:latin typeface="Calibri" pitchFamily="34" charset="0"/>
              </a:rPr>
              <a:t> projektów było utworzenie krótkiej listy (liczącej około 130 projektów) zestawionych w podziale na obszary tematyczne: badania i rozwój, transport, środowisko, energetyka, społeczeństwo oraz Polska Wschodnia. </a:t>
            </a:r>
          </a:p>
          <a:p>
            <a:pPr marL="180000" indent="-180000" algn="just" eaLnBrk="1" hangingPunct="1">
              <a:spcBef>
                <a:spcPts val="600"/>
              </a:spcBef>
              <a:spcAft>
                <a:spcPts val="600"/>
              </a:spcAft>
            </a:pPr>
            <a:r>
              <a:rPr lang="pl-PL" altLang="pl-PL" sz="1600" dirty="0" smtClean="0">
                <a:latin typeface="Calibri" pitchFamily="34" charset="0"/>
              </a:rPr>
              <a:t>Zarząd Województwa Mazowieckiego w dniu 10 września br. przyjął listę priorytetowych inwestycji.</a:t>
            </a:r>
          </a:p>
          <a:p>
            <a:pPr marL="180000" indent="-180000" algn="just" eaLnBrk="1" hangingPunct="1">
              <a:spcBef>
                <a:spcPts val="600"/>
              </a:spcBef>
              <a:spcAft>
                <a:spcPts val="600"/>
              </a:spcAft>
            </a:pPr>
            <a:r>
              <a:rPr lang="pl-PL" altLang="pl-PL" sz="1600" dirty="0" smtClean="0">
                <a:latin typeface="Calibri" pitchFamily="34" charset="0"/>
              </a:rPr>
              <a:t>Przyjęta przez Zarząd WM lista priorytetowych inwestycji została przekazana do Ministerstwa Rozwoju Regionalnego. </a:t>
            </a:r>
          </a:p>
          <a:p>
            <a:pPr marL="180000" indent="-180000" algn="just" eaLnBrk="1" hangingPunct="1">
              <a:spcBef>
                <a:spcPts val="600"/>
              </a:spcBef>
              <a:spcAft>
                <a:spcPts val="600"/>
              </a:spcAft>
            </a:pPr>
            <a:r>
              <a:rPr lang="pl-PL" altLang="pl-PL" sz="1600" dirty="0">
                <a:latin typeface="Calibri" pitchFamily="34" charset="0"/>
              </a:rPr>
              <a:t>P</a:t>
            </a:r>
            <a:r>
              <a:rPr lang="pl-PL" altLang="pl-PL" sz="1600" dirty="0" smtClean="0">
                <a:latin typeface="Calibri" pitchFamily="34" charset="0"/>
              </a:rPr>
              <a:t>rzygotowywane </a:t>
            </a:r>
            <a:r>
              <a:rPr lang="pl-PL" altLang="pl-PL" sz="1600" dirty="0" smtClean="0">
                <a:latin typeface="Calibri" pitchFamily="34" charset="0"/>
              </a:rPr>
              <a:t>są fiszki projektowe dla każdej inwestycji wskazanej na liście priorytetowych </a:t>
            </a:r>
            <a:r>
              <a:rPr lang="pl-PL" altLang="pl-PL" sz="1600" dirty="0" smtClean="0">
                <a:latin typeface="Calibri" pitchFamily="34" charset="0"/>
              </a:rPr>
              <a:t>inwestycji, dane na temat projektów są aktualizowane i uzupełniane.</a:t>
            </a:r>
          </a:p>
          <a:p>
            <a:pPr marL="180000" indent="-180000" algn="just" eaLnBrk="1" hangingPunct="1">
              <a:spcBef>
                <a:spcPts val="600"/>
              </a:spcBef>
              <a:spcAft>
                <a:spcPts val="600"/>
              </a:spcAft>
            </a:pPr>
            <a:r>
              <a:rPr lang="pl-PL" altLang="pl-PL" sz="1600" dirty="0" smtClean="0">
                <a:solidFill>
                  <a:srgbClr val="FF0000"/>
                </a:solidFill>
                <a:latin typeface="Calibri" pitchFamily="34" charset="0"/>
              </a:rPr>
              <a:t>Dodatkowa grupa projektów z obszaru B+R, w tym 2 projekty z Radomia, została przyjęta przez Zarząd WM na posiedzeniu w dniu 12 listopada br.</a:t>
            </a:r>
            <a:endParaRPr lang="pl-PL" altLang="pl-PL" sz="1600" dirty="0" smtClean="0">
              <a:solidFill>
                <a:srgbClr val="FF0000"/>
              </a:solidFill>
              <a:latin typeface="Calibri" pitchFamily="34" charset="0"/>
            </a:endParaRPr>
          </a:p>
          <a:p>
            <a:endParaRPr lang="pl-PL" dirty="0"/>
          </a:p>
        </p:txBody>
      </p:sp>
      <p:sp>
        <p:nvSpPr>
          <p:cNvPr id="9" name="pole tekstowe 8"/>
          <p:cNvSpPr txBox="1"/>
          <p:nvPr/>
        </p:nvSpPr>
        <p:spPr>
          <a:xfrm>
            <a:off x="1115616" y="1700808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4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9704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ytuł 14"/>
          <p:cNvSpPr>
            <a:spLocks noGrp="1"/>
          </p:cNvSpPr>
          <p:nvPr>
            <p:ph type="title"/>
          </p:nvPr>
        </p:nvSpPr>
        <p:spPr>
          <a:xfrm>
            <a:off x="914400" y="188640"/>
            <a:ext cx="8229600" cy="1440160"/>
          </a:xfrm>
        </p:spPr>
        <p:txBody>
          <a:bodyPr/>
          <a:lstStyle/>
          <a:p>
            <a:r>
              <a:rPr lang="pl-PL" altLang="pl-PL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pl-PL" altLang="pl-PL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pl-PL" sz="2400" b="1" dirty="0" smtClean="0">
                <a:solidFill>
                  <a:schemeClr val="tx1"/>
                </a:solidFill>
              </a:rPr>
              <a:t>Lista inwestycji proponowanych do realizacji w ramach kontraktu terytorialnego – informacje ogólne</a:t>
            </a:r>
            <a:br>
              <a:rPr lang="pl-PL" sz="2400" b="1" dirty="0" smtClean="0">
                <a:solidFill>
                  <a:schemeClr val="tx1"/>
                </a:solidFill>
              </a:rPr>
            </a:br>
            <a:r>
              <a:rPr lang="pl-PL" sz="1000" b="1" dirty="0" smtClean="0">
                <a:solidFill>
                  <a:schemeClr val="tx1"/>
                </a:solidFill>
              </a:rPr>
              <a:t/>
            </a:r>
            <a:br>
              <a:rPr lang="pl-PL" sz="1000" b="1" dirty="0" smtClean="0">
                <a:solidFill>
                  <a:schemeClr val="tx1"/>
                </a:solidFill>
              </a:rPr>
            </a:br>
            <a:r>
              <a:rPr lang="pl-PL" sz="1600" b="1" dirty="0" smtClean="0">
                <a:solidFill>
                  <a:schemeClr val="tx1"/>
                </a:solidFill>
              </a:rPr>
              <a:t>(lista przyjęta przez  Zarząd Województwa Mazowieckiego w dniu 10 września br.)</a:t>
            </a:r>
            <a:r>
              <a:rPr lang="pl-PL" sz="1000" b="1" dirty="0" smtClean="0">
                <a:solidFill>
                  <a:schemeClr val="tx1"/>
                </a:solidFill>
              </a:rPr>
              <a:t/>
            </a:r>
            <a:br>
              <a:rPr lang="pl-PL" sz="1000" b="1" dirty="0" smtClean="0">
                <a:solidFill>
                  <a:schemeClr val="tx1"/>
                </a:solidFill>
              </a:rPr>
            </a:br>
            <a:endParaRPr lang="pl-PL" sz="1000" b="1" dirty="0">
              <a:solidFill>
                <a:schemeClr val="tx1"/>
              </a:solidFill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1331640" y="1916832"/>
            <a:ext cx="71287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  <a:latin typeface="Calibri" pitchFamily="34" charset="0"/>
              </a:rPr>
              <a:t>Inwestycje proponowane do realizacji w ramach KT będą finansowane przede wszystkim ze środków Funduszu Spójności.  Dodatkowo możliwe jest finansowanie z EFRR, EFS oraz środków własnych. </a:t>
            </a:r>
          </a:p>
          <a:p>
            <a:pPr marL="285750" indent="-285750" algn="just"/>
            <a:endParaRPr lang="pl-PL" dirty="0" smtClean="0">
              <a:solidFill>
                <a:prstClr val="black"/>
              </a:solidFill>
              <a:latin typeface="Calibri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  <a:latin typeface="Calibri" pitchFamily="34" charset="0"/>
              </a:rPr>
              <a:t>Wśród inwestycji proponowanych do realizacji w ramach kontraktu terytorialnego znajdują się zarówno inwestycje pakietowe (inwestycje wspólne dla obszaru całego województwa), jak i inwestycje realizowane w danym obszarze strategicznej interwencji (OSI).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prstClr val="black"/>
                </a:solidFill>
                <a:latin typeface="Calibri" pitchFamily="34" charset="0"/>
              </a:rPr>
              <a:t>Inwestycje pakietowe obejmują inwestycje z obszaru tematycznego środowisko, społeczeństwo i energetyka.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prstClr val="black"/>
                </a:solidFill>
                <a:latin typeface="Calibri" pitchFamily="34" charset="0"/>
              </a:rPr>
              <a:t>Inwestycje ujęte w KT są zgodne z kierunkami działań wskazanymi dla danego OSI w SRWM do roku 2030. </a:t>
            </a:r>
            <a:endParaRPr lang="pl-PL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endParaRPr lang="pl-PL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8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258888" y="908050"/>
            <a:ext cx="7634287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Tx/>
              <a:buChar char="-"/>
              <a:defRPr/>
            </a:pPr>
            <a:endParaRPr lang="pl-PL" sz="2000" b="1" i="1" dirty="0">
              <a:solidFill>
                <a:prstClr val="black"/>
              </a:solidFill>
              <a:latin typeface="Arial" charset="0"/>
            </a:endParaRPr>
          </a:p>
          <a:p>
            <a:pPr>
              <a:defRPr/>
            </a:pPr>
            <a:r>
              <a:rPr lang="pl-PL" sz="2000" b="1" i="1" dirty="0">
                <a:solidFill>
                  <a:prstClr val="black"/>
                </a:solidFill>
                <a:latin typeface="Arial" charset="0"/>
              </a:rPr>
              <a:t> </a:t>
            </a:r>
          </a:p>
          <a:p>
            <a:pPr>
              <a:defRPr/>
            </a:pPr>
            <a:endParaRPr lang="pl-PL" sz="24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5" name="pole tekstowe 2"/>
          <p:cNvSpPr txBox="1">
            <a:spLocks noChangeArrowheads="1"/>
          </p:cNvSpPr>
          <p:nvPr/>
        </p:nvSpPr>
        <p:spPr bwMode="auto">
          <a:xfrm>
            <a:off x="827584" y="116632"/>
            <a:ext cx="831641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000" b="1" dirty="0" smtClean="0">
                <a:latin typeface="+mn-lt"/>
              </a:rPr>
              <a:t>Lista inwestycji proponowanych do realizacji w ramach kontraktu terytorialnego na Mazowszu w obszarze tematycznym środowisko                     (pakiety inwestycji)</a:t>
            </a:r>
            <a:endParaRPr lang="pl-PL" sz="2000" b="1" dirty="0">
              <a:latin typeface="+mn-lt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127065"/>
              </p:ext>
            </p:extLst>
          </p:nvPr>
        </p:nvGraphicFramePr>
        <p:xfrm>
          <a:off x="899590" y="1196752"/>
          <a:ext cx="8065022" cy="5601925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240284"/>
                <a:gridCol w="1717551"/>
                <a:gridCol w="2837693"/>
                <a:gridCol w="1269494"/>
              </a:tblGrid>
              <a:tr h="932784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Nazwa</a:t>
                      </a:r>
                      <a:endParaRPr lang="pl-PL" sz="16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Termin realizacji</a:t>
                      </a:r>
                      <a:endParaRPr lang="pl-PL" sz="16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Instytucja odpowiedzialna</a:t>
                      </a:r>
                      <a:endParaRPr lang="pl-PL" sz="16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Orientacyjna</a:t>
                      </a:r>
                      <a:r>
                        <a:rPr lang="pl-PL" sz="1600" baseline="0" dirty="0" smtClean="0"/>
                        <a:t> wartość projektu       (w mln zł)</a:t>
                      </a:r>
                      <a:endParaRPr lang="pl-PL" sz="16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70124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400" u="none" strike="noStrike" kern="1200" dirty="0"/>
                        <a:t>Pakiet inwestycji wodno-kanalizacyjnych na terenie Mazowsza</a:t>
                      </a:r>
                      <a:endParaRPr lang="pl-PL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400" u="none" strike="noStrike" kern="1200" dirty="0"/>
                        <a:t>2014-2020</a:t>
                      </a:r>
                      <a:endParaRPr lang="pl-PL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400" u="none" strike="noStrike" kern="1200" dirty="0"/>
                        <a:t>S</a:t>
                      </a:r>
                      <a:r>
                        <a:rPr lang="pl-PL" sz="1400" u="none" strike="noStrike" kern="1200" dirty="0" smtClean="0"/>
                        <a:t>amorządy </a:t>
                      </a:r>
                      <a:r>
                        <a:rPr lang="pl-PL" sz="1400" u="none" strike="noStrike" kern="1200" dirty="0"/>
                        <a:t>szczebla lokalnego z obszaru Mazowsza</a:t>
                      </a:r>
                      <a:endParaRPr lang="pl-PL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400" u="none" strike="noStrike" kern="1200" dirty="0" smtClean="0"/>
                        <a:t>6 500</a:t>
                      </a:r>
                      <a:endParaRPr lang="pl-PL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  <a:tr h="94616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400" u="none" strike="noStrike" kern="1200" dirty="0"/>
                        <a:t>Budowa i modernizacja urządzeń przeciwpowodziowych i </a:t>
                      </a:r>
                      <a:r>
                        <a:rPr lang="pl-PL" sz="1400" u="none" strike="noStrike" kern="1200" dirty="0" smtClean="0"/>
                        <a:t>melioracyjnych</a:t>
                      </a:r>
                      <a:endParaRPr lang="pl-PL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400" u="none" strike="noStrike" kern="1200" dirty="0" smtClean="0"/>
                        <a:t>2014 </a:t>
                      </a:r>
                      <a:r>
                        <a:rPr lang="pl-PL" sz="1400" u="none" strike="noStrike" kern="1200" dirty="0"/>
                        <a:t>-</a:t>
                      </a:r>
                      <a:r>
                        <a:rPr lang="pl-PL" sz="1400" u="none" strike="noStrike" kern="1200" dirty="0" smtClean="0"/>
                        <a:t>2020</a:t>
                      </a:r>
                      <a:r>
                        <a:rPr lang="pl-PL" sz="1400" u="none" strike="noStrike" kern="1200" dirty="0"/>
                        <a:t/>
                      </a:r>
                      <a:br>
                        <a:rPr lang="pl-PL" sz="1400" u="none" strike="noStrike" kern="1200" dirty="0"/>
                      </a:br>
                      <a:endParaRPr lang="pl-PL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400" u="none" strike="noStrike" kern="1200" dirty="0"/>
                        <a:t>Wojewódzki Zarząd Melioracji i Urządzeń Wodnych w Warszawie</a:t>
                      </a:r>
                      <a:endParaRPr lang="pl-PL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400" u="none" strike="noStrike" kern="1200" dirty="0" smtClean="0"/>
                        <a:t>1 000</a:t>
                      </a:r>
                      <a:endParaRPr lang="pl-PL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  <a:tr h="159803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400" u="none" strike="noStrike" kern="1200" dirty="0"/>
                        <a:t>Zintegrowane działania służące wykorzystaniu Wisły jako kanału transportowego oraz poprawiające bezpieczeństwo powodziowe /zapobiegające zagrożeniom powodzi</a:t>
                      </a:r>
                      <a:endParaRPr lang="pl-PL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400" u="none" strike="noStrike" kern="1200" dirty="0" smtClean="0"/>
                        <a:t>2012-2020</a:t>
                      </a:r>
                      <a:r>
                        <a:rPr lang="pl-PL" sz="1400" u="none" strike="noStrike" kern="1200" baseline="0" dirty="0" smtClean="0"/>
                        <a:t>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pl-PL" sz="1400" u="none" strike="noStrike" kern="1200" dirty="0" smtClean="0"/>
                        <a:t>/budowa </a:t>
                      </a:r>
                      <a:r>
                        <a:rPr lang="pl-PL" sz="1400" u="none" strike="noStrike" kern="1200" dirty="0"/>
                        <a:t>polderów 2014-2030/ </a:t>
                      </a:r>
                      <a:r>
                        <a:rPr lang="pl-PL" sz="1400" u="none" strike="noStrike" kern="1200" dirty="0" smtClean="0"/>
                        <a:t> </a:t>
                      </a:r>
                      <a:endParaRPr lang="pl-PL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400" u="none" strike="noStrike" kern="1200" dirty="0"/>
                        <a:t>a) Krajowy Zarząd Gospodarki Wodnej, Regionalny Zarząd Gospodarki Wodnej Warszawa, b) Wojewódzki Zarząd Melioracji i Urządzeń Wodnych w Warszawie        c) samorządy lokalne, </a:t>
                      </a:r>
                      <a:endParaRPr lang="pl-PL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400" u="none" strike="noStrike" kern="1200" dirty="0"/>
                        <a:t>467</a:t>
                      </a:r>
                      <a:endParaRPr lang="pl-PL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  <a:tr h="47092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400" u="none" strike="noStrike" kern="1200" dirty="0"/>
                        <a:t>Pakiet inwestycji z zakresu gospodarowania </a:t>
                      </a:r>
                      <a:r>
                        <a:rPr lang="pl-PL" sz="1400" u="none" strike="noStrike" kern="1200" dirty="0" smtClean="0"/>
                        <a:t>odpadami</a:t>
                      </a:r>
                    </a:p>
                    <a:p>
                      <a:pPr marL="0" algn="l" defTabSz="914400" rtl="0" eaLnBrk="1" fontAlgn="ctr" latinLnBrk="0" hangingPunct="1"/>
                      <a:r>
                        <a:rPr lang="pl-PL" sz="14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(w tym utworzenie instalacji termicznego przekształcania odpadów komunalnych – ITPOK Radom )</a:t>
                      </a:r>
                      <a:endParaRPr lang="pl-PL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400" u="none" strike="noStrike" kern="1200" dirty="0"/>
                        <a:t>2014-2018</a:t>
                      </a:r>
                      <a:endParaRPr lang="pl-PL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400" u="none" strike="noStrike" kern="1200" dirty="0"/>
                        <a:t>JST</a:t>
                      </a:r>
                      <a:endParaRPr lang="pl-PL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400" u="none" strike="noStrike" kern="1200" dirty="0" smtClean="0"/>
                        <a:t>1 300</a:t>
                      </a:r>
                      <a:endParaRPr lang="pl-PL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258888" y="908050"/>
            <a:ext cx="7634287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Tx/>
              <a:buChar char="-"/>
              <a:defRPr/>
            </a:pPr>
            <a:endParaRPr lang="pl-PL" sz="2000" b="1" i="1" dirty="0">
              <a:solidFill>
                <a:prstClr val="black"/>
              </a:solidFill>
              <a:latin typeface="Arial" charset="0"/>
            </a:endParaRPr>
          </a:p>
          <a:p>
            <a:pPr>
              <a:defRPr/>
            </a:pPr>
            <a:r>
              <a:rPr lang="pl-PL" sz="2000" b="1" i="1" dirty="0">
                <a:solidFill>
                  <a:prstClr val="black"/>
                </a:solidFill>
                <a:latin typeface="Arial" charset="0"/>
              </a:rPr>
              <a:t> </a:t>
            </a:r>
          </a:p>
          <a:p>
            <a:pPr>
              <a:defRPr/>
            </a:pPr>
            <a:endParaRPr lang="pl-PL" sz="24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5" name="pole tekstowe 2"/>
          <p:cNvSpPr txBox="1">
            <a:spLocks noChangeArrowheads="1"/>
          </p:cNvSpPr>
          <p:nvPr/>
        </p:nvSpPr>
        <p:spPr bwMode="auto">
          <a:xfrm>
            <a:off x="899592" y="0"/>
            <a:ext cx="824440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000" b="1" dirty="0" smtClean="0">
                <a:latin typeface="+mn-lt"/>
              </a:rPr>
              <a:t>Lista inwestycji proponowanych do realizacji w ramach kontraktu terytorialnego na Mazowszu w obszarze tematycznym społeczeństwo (pakiety inwestycji)</a:t>
            </a:r>
            <a:endParaRPr lang="pl-PL" sz="2000" b="1" dirty="0">
              <a:latin typeface="+mn-lt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73730"/>
              </p:ext>
            </p:extLst>
          </p:nvPr>
        </p:nvGraphicFramePr>
        <p:xfrm>
          <a:off x="899592" y="1052736"/>
          <a:ext cx="8064897" cy="578469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664296"/>
                <a:gridCol w="1046984"/>
                <a:gridCol w="3068943"/>
                <a:gridCol w="1284674"/>
              </a:tblGrid>
              <a:tr h="841608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Nazwa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Termin realizacji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Instytucja odpowiedzialna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Orientacyjna</a:t>
                      </a:r>
                      <a:r>
                        <a:rPr lang="pl-PL" sz="1600" baseline="0" dirty="0" smtClean="0"/>
                        <a:t> wartość projektu         (w mln zł)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anchor="ctr"/>
                </a:tc>
              </a:tr>
              <a:tr h="1030600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Adaptacja i modernizacja jednostek ochrony zdrowia i domów pomocy społecznej, w tym zakup aparatury i sprzętu medycznego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 smtClean="0"/>
                        <a:t>2014-2020</a:t>
                      </a:r>
                    </a:p>
                    <a:p>
                      <a:pPr algn="ctr" fontAlgn="t"/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Departament Polityki Społecznej i Zdrowotnej </a:t>
                      </a:r>
                      <a:r>
                        <a:rPr lang="pl-PL" sz="1400" u="none" strike="noStrike" dirty="0" smtClean="0"/>
                        <a:t>UMWM (</a:t>
                      </a:r>
                      <a:r>
                        <a:rPr lang="pl-PL" sz="1400" u="none" strike="noStrike" dirty="0" err="1" smtClean="0"/>
                        <a:t>DPSiZ</a:t>
                      </a:r>
                      <a:r>
                        <a:rPr lang="pl-PL" sz="1400" u="none" strike="noStrike" dirty="0" smtClean="0"/>
                        <a:t>), </a:t>
                      </a:r>
                      <a:r>
                        <a:rPr lang="pl-PL" sz="1400" u="none" strike="noStrike" dirty="0"/>
                        <a:t>Departament Nieruchomości i Infrastruktury UMWM</a:t>
                      </a:r>
                      <a:r>
                        <a:rPr lang="pl-PL" sz="1400" u="none" strike="noStrike" dirty="0" smtClean="0"/>
                        <a:t>, (</a:t>
                      </a:r>
                      <a:r>
                        <a:rPr lang="pl-PL" sz="1400" u="none" strike="noStrike" dirty="0" err="1" smtClean="0"/>
                        <a:t>DNiI</a:t>
                      </a:r>
                      <a:r>
                        <a:rPr lang="pl-PL" sz="1400" u="none" strike="noStrike" dirty="0" smtClean="0"/>
                        <a:t>) </a:t>
                      </a:r>
                      <a:r>
                        <a:rPr lang="pl-PL" sz="1400" u="none" strike="noStrike" dirty="0"/>
                        <a:t>Mazowiecka Jednostka Wdrażania Programów </a:t>
                      </a:r>
                      <a:r>
                        <a:rPr lang="pl-PL" sz="1400" u="none" strike="noStrike" dirty="0" smtClean="0"/>
                        <a:t>Unijnych (MJWPU), </a:t>
                      </a:r>
                      <a:r>
                        <a:rPr lang="pl-PL" sz="1400" u="none" strike="noStrike" dirty="0"/>
                        <a:t>podmioty tworzące (właściciele jednostek ochrony zdrowia)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 smtClean="0"/>
                        <a:t>1 000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</a:tr>
              <a:tr h="504056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Utworzenie ośrodka </a:t>
                      </a:r>
                      <a:r>
                        <a:rPr lang="pl-PL" sz="1400" u="none" strike="noStrike" dirty="0" smtClean="0"/>
                        <a:t>dydaktyczno-klinicznego </a:t>
                      </a:r>
                      <a:r>
                        <a:rPr lang="pl-PL" sz="1400" u="none" strike="noStrike" dirty="0"/>
                        <a:t>w dziedzinie geriatrii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 smtClean="0"/>
                        <a:t>2014-2020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 err="1" smtClean="0"/>
                        <a:t>DPSiZ</a:t>
                      </a:r>
                      <a:r>
                        <a:rPr lang="pl-PL" sz="1400" u="none" strike="noStrike" dirty="0" smtClean="0"/>
                        <a:t> i </a:t>
                      </a:r>
                      <a:r>
                        <a:rPr lang="pl-PL" sz="1400" u="none" strike="noStrike" dirty="0" err="1" smtClean="0"/>
                        <a:t>DNiI</a:t>
                      </a:r>
                      <a:r>
                        <a:rPr lang="pl-PL" sz="1400" u="none" strike="noStrike" dirty="0" smtClean="0"/>
                        <a:t> UMWM</a:t>
                      </a:r>
                      <a:r>
                        <a:rPr lang="pl-PL" sz="1400" u="none" strike="noStrike" dirty="0"/>
                        <a:t>, </a:t>
                      </a:r>
                      <a:r>
                        <a:rPr lang="pl-PL" sz="1400" u="none" strike="noStrike" dirty="0" smtClean="0"/>
                        <a:t>MJWPU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/>
                        <a:t>150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</a:tr>
              <a:tr h="648072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Budowa sieci szerokopasmowego </a:t>
                      </a:r>
                      <a:r>
                        <a:rPr lang="pl-PL" sz="1400" u="none" strike="noStrike" dirty="0" err="1"/>
                        <a:t>internetu</a:t>
                      </a:r>
                      <a:r>
                        <a:rPr lang="pl-PL" sz="1400" u="none" strike="noStrike" dirty="0"/>
                        <a:t> nowej generacji wraz z likwidacją wykluczenia cyfrowego 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 smtClean="0"/>
                        <a:t>2015-2019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Agencja Rozwoju Mazowsza S.A.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 smtClean="0"/>
                        <a:t>1 500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</a:tr>
              <a:tr h="792088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Budowa i rozbudowa  systemów informatycznych </a:t>
                      </a:r>
                      <a:r>
                        <a:rPr lang="pl-PL" sz="1400" u="none" strike="noStrike" dirty="0" smtClean="0"/>
                        <a:t>w </a:t>
                      </a:r>
                      <a:r>
                        <a:rPr lang="pl-PL" sz="1400" u="none" strike="noStrike" dirty="0"/>
                        <a:t>jednostkach ochrony </a:t>
                      </a:r>
                      <a:r>
                        <a:rPr lang="pl-PL" sz="1400" u="none" strike="noStrike" dirty="0" smtClean="0"/>
                        <a:t>zdrowia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 smtClean="0"/>
                        <a:t>2014-2020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 err="1" smtClean="0"/>
                        <a:t>DPSiZ</a:t>
                      </a:r>
                      <a:r>
                        <a:rPr lang="pl-PL" sz="1400" u="none" strike="noStrike" dirty="0" smtClean="0"/>
                        <a:t> i </a:t>
                      </a:r>
                      <a:r>
                        <a:rPr lang="pl-PL" sz="1400" u="none" strike="noStrike" dirty="0" err="1" smtClean="0"/>
                        <a:t>DNiI</a:t>
                      </a:r>
                      <a:r>
                        <a:rPr lang="pl-PL" sz="1400" u="none" strike="noStrike" dirty="0" smtClean="0"/>
                        <a:t> UMWM, </a:t>
                      </a:r>
                    </a:p>
                    <a:p>
                      <a:pPr algn="l" fontAlgn="t"/>
                      <a:r>
                        <a:rPr lang="pl-PL" sz="1400" u="none" strike="noStrike" dirty="0" smtClean="0"/>
                        <a:t>MJWPU,</a:t>
                      </a:r>
                      <a:r>
                        <a:rPr lang="pl-PL" sz="1400" u="none" strike="noStrike" baseline="0" dirty="0" smtClean="0"/>
                        <a:t> </a:t>
                      </a:r>
                      <a:r>
                        <a:rPr lang="pl-PL" sz="1400" u="none" strike="noStrike" dirty="0" smtClean="0"/>
                        <a:t>podmioty </a:t>
                      </a:r>
                      <a:r>
                        <a:rPr lang="pl-PL" sz="1400" u="none" strike="noStrike" dirty="0"/>
                        <a:t>tworzące (właściciele jednostek ochrony zdrowia)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/>
                        <a:t>200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</a:tr>
              <a:tr h="1080120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Tworzenie i rozwój placówek wsparcia dziennego dla dzieci i młodzieży z uwzględnieniem integracji dzieci z grup marginalizowanych, w tym ze społeczności romskiej.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 smtClean="0"/>
                        <a:t>2014-2020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Mazowieckie Centrum Polityki Społecznej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/>
                        <a:t>53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258888" y="908050"/>
            <a:ext cx="7634287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Tx/>
              <a:buChar char="-"/>
              <a:defRPr/>
            </a:pPr>
            <a:endParaRPr lang="pl-PL" sz="2000" b="1" i="1" dirty="0">
              <a:solidFill>
                <a:prstClr val="black"/>
              </a:solidFill>
              <a:latin typeface="Arial" charset="0"/>
            </a:endParaRPr>
          </a:p>
          <a:p>
            <a:pPr>
              <a:defRPr/>
            </a:pPr>
            <a:r>
              <a:rPr lang="pl-PL" sz="2000" b="1" i="1" dirty="0">
                <a:solidFill>
                  <a:prstClr val="black"/>
                </a:solidFill>
                <a:latin typeface="Arial" charset="0"/>
              </a:rPr>
              <a:t> </a:t>
            </a:r>
          </a:p>
          <a:p>
            <a:pPr>
              <a:defRPr/>
            </a:pPr>
            <a:endParaRPr lang="pl-PL" sz="24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5" name="pole tekstowe 2"/>
          <p:cNvSpPr txBox="1">
            <a:spLocks noChangeArrowheads="1"/>
          </p:cNvSpPr>
          <p:nvPr/>
        </p:nvSpPr>
        <p:spPr bwMode="auto">
          <a:xfrm>
            <a:off x="899592" y="0"/>
            <a:ext cx="824440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000" b="1" dirty="0" smtClean="0">
                <a:latin typeface="+mn-lt"/>
              </a:rPr>
              <a:t>Lista inwestycji proponowanych do realizacji w ramach kontraktu terytorialnego na Mazowszu w obszarze tematycznym społeczeństwo cd. (pakiety inwestycji)</a:t>
            </a:r>
            <a:endParaRPr lang="pl-PL" sz="2000" b="1" dirty="0">
              <a:latin typeface="+mn-lt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751572"/>
              </p:ext>
            </p:extLst>
          </p:nvPr>
        </p:nvGraphicFramePr>
        <p:xfrm>
          <a:off x="899591" y="1124744"/>
          <a:ext cx="8065021" cy="554736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783503"/>
                <a:gridCol w="1175689"/>
                <a:gridCol w="2821135"/>
                <a:gridCol w="1284694"/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Nazwa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Termin realizacji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Instytucja odpowiedzialna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Orientacyjna</a:t>
                      </a:r>
                      <a:r>
                        <a:rPr lang="pl-PL" sz="1600" baseline="0" dirty="0" smtClean="0"/>
                        <a:t> wartość projektu        (w mln zł)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anchor="ctr"/>
                </a:tc>
              </a:tr>
              <a:tr h="351161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Tworzenie i rozwój ośrodków onkologicznych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 smtClean="0"/>
                        <a:t>2014-2020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 err="1" smtClean="0"/>
                        <a:t>DPSiZ</a:t>
                      </a:r>
                      <a:r>
                        <a:rPr lang="pl-PL" sz="1400" u="none" strike="noStrike" dirty="0" smtClean="0"/>
                        <a:t> i </a:t>
                      </a:r>
                      <a:r>
                        <a:rPr lang="pl-PL" sz="1400" u="none" strike="noStrike" dirty="0" err="1" smtClean="0"/>
                        <a:t>DNiI</a:t>
                      </a:r>
                      <a:r>
                        <a:rPr lang="pl-PL" sz="1400" u="none" strike="noStrike" dirty="0" smtClean="0"/>
                        <a:t> UMWM, MJWPU,</a:t>
                      </a:r>
                      <a:r>
                        <a:rPr lang="pl-PL" sz="1400" u="none" strike="noStrike" baseline="0" dirty="0" smtClean="0"/>
                        <a:t> </a:t>
                      </a:r>
                      <a:r>
                        <a:rPr lang="pl-PL" sz="1400" u="none" strike="noStrike" dirty="0" smtClean="0"/>
                        <a:t>podmioty </a:t>
                      </a:r>
                      <a:r>
                        <a:rPr lang="pl-PL" sz="1400" u="none" strike="noStrike" dirty="0"/>
                        <a:t>tworzące (właściciele jednostek ochrony zdrowia)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/>
                        <a:t>350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</a:tr>
              <a:tr h="341538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Tworzenie i rozwój ośrodków geriatrycznych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 smtClean="0"/>
                        <a:t>2014-2020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 err="1" smtClean="0"/>
                        <a:t>DPSiZ</a:t>
                      </a:r>
                      <a:r>
                        <a:rPr lang="pl-PL" sz="1400" u="none" strike="noStrike" dirty="0" smtClean="0"/>
                        <a:t> i </a:t>
                      </a:r>
                      <a:r>
                        <a:rPr lang="pl-PL" sz="1400" u="none" strike="noStrike" dirty="0" err="1" smtClean="0"/>
                        <a:t>DNiI</a:t>
                      </a:r>
                      <a:r>
                        <a:rPr lang="pl-PL" sz="1400" u="none" strike="noStrike" dirty="0" smtClean="0"/>
                        <a:t> UMWM, MJWPU,</a:t>
                      </a:r>
                      <a:r>
                        <a:rPr lang="pl-PL" sz="1400" u="none" strike="noStrike" baseline="0" dirty="0" smtClean="0"/>
                        <a:t> </a:t>
                      </a:r>
                      <a:r>
                        <a:rPr lang="pl-PL" sz="1400" u="none" strike="noStrike" dirty="0" smtClean="0"/>
                        <a:t>podmioty </a:t>
                      </a:r>
                      <a:r>
                        <a:rPr lang="pl-PL" sz="1400" u="none" strike="noStrike" dirty="0"/>
                        <a:t>tworzące (właściciele jednostek ochrony zdrowia)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/>
                        <a:t>350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</a:tr>
              <a:tr h="378887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 smtClean="0"/>
                        <a:t>Poprawa </a:t>
                      </a:r>
                      <a:r>
                        <a:rPr lang="pl-PL" sz="1400" u="none" strike="noStrike" dirty="0"/>
                        <a:t>dostępności </a:t>
                      </a:r>
                      <a:r>
                        <a:rPr lang="pl-PL" sz="1400" u="none" strike="noStrike" dirty="0" smtClean="0"/>
                        <a:t>teleinformatycznej -</a:t>
                      </a:r>
                      <a:r>
                        <a:rPr lang="pl-PL" sz="1400" u="none" strike="noStrike" kern="1200" dirty="0" smtClean="0"/>
                        <a:t>Rozbudowa narzędzi informatycznych wspierających analizę stanu, diagnozę rozwoju jednostek samorządu terytorialnego oraz narzędzi wpierających zarządzanie tymi jednostkami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 err="1" smtClean="0"/>
                        <a:t>bd</a:t>
                      </a:r>
                      <a:r>
                        <a:rPr lang="pl-PL" sz="1400" u="none" strike="noStrike" dirty="0"/>
                        <a:t>.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 smtClean="0"/>
                        <a:t>Departament Geodezji </a:t>
                      </a:r>
                      <a:r>
                        <a:rPr lang="pl-PL" sz="1400" u="none" strike="noStrike" dirty="0"/>
                        <a:t>Województwa Mazowieckiego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/>
                        <a:t>180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</a:tr>
              <a:tr h="371686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Utworzenie regionalnej Sieci </a:t>
                      </a:r>
                      <a:r>
                        <a:rPr lang="pl-PL" sz="1400" u="none" strike="noStrike" dirty="0" err="1"/>
                        <a:t>Telemedycyny</a:t>
                      </a:r>
                      <a:r>
                        <a:rPr lang="pl-PL" sz="1400" u="none" strike="noStrike" dirty="0"/>
                        <a:t> - Mazowsze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/>
                        <a:t> </a:t>
                      </a:r>
                      <a:r>
                        <a:rPr lang="pl-PL" sz="1400" u="none" strike="noStrike" dirty="0" err="1" smtClean="0"/>
                        <a:t>bd</a:t>
                      </a:r>
                      <a:r>
                        <a:rPr lang="pl-PL" sz="1400" u="none" strike="noStrike" dirty="0" smtClean="0"/>
                        <a:t>.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 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/>
                        <a:t>45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+mj-lt"/>
                      </a:endParaRPr>
                    </a:p>
                  </a:txBody>
                  <a:tcPr marL="0" marR="0" marT="0" marB="0"/>
                </a:tc>
              </a:tr>
              <a:tr h="378887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Wsparcie dla Państwowego Ratownictwa Medycznego, w tym również tworzenie i modernizacja  SOR, zakup ambulansów, systemów łączności.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 smtClean="0"/>
                        <a:t>2014-2020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 err="1" smtClean="0"/>
                        <a:t>DPSiZ</a:t>
                      </a:r>
                      <a:r>
                        <a:rPr lang="pl-PL" sz="1400" u="none" strike="noStrike" dirty="0" smtClean="0"/>
                        <a:t> i </a:t>
                      </a:r>
                      <a:r>
                        <a:rPr lang="pl-PL" sz="1400" u="none" strike="noStrike" dirty="0" err="1" smtClean="0"/>
                        <a:t>DNiI</a:t>
                      </a:r>
                      <a:r>
                        <a:rPr lang="pl-PL" sz="1400" u="none" strike="noStrike" dirty="0" smtClean="0"/>
                        <a:t> UMWM, </a:t>
                      </a:r>
                    </a:p>
                    <a:p>
                      <a:pPr algn="l" fontAlgn="t"/>
                      <a:r>
                        <a:rPr lang="pl-PL" sz="1400" u="none" strike="noStrike" dirty="0" smtClean="0"/>
                        <a:t>MJWPU,</a:t>
                      </a:r>
                      <a:r>
                        <a:rPr lang="pl-PL" sz="1400" u="none" strike="noStrike" baseline="0" dirty="0" smtClean="0"/>
                        <a:t> </a:t>
                      </a:r>
                      <a:r>
                        <a:rPr lang="pl-PL" sz="1400" u="none" strike="noStrike" dirty="0" smtClean="0"/>
                        <a:t>podmiot </a:t>
                      </a:r>
                      <a:r>
                        <a:rPr lang="pl-PL" sz="1400" u="none" strike="noStrike" dirty="0"/>
                        <a:t>lecznicy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/>
                        <a:t>60</a:t>
                      </a:r>
                      <a:endParaRPr lang="pl-PL" sz="1400" b="0" i="0" u="none" strike="noStrike" dirty="0">
                        <a:solidFill>
                          <a:srgbClr val="0D0D0D"/>
                        </a:solidFill>
                        <a:latin typeface="Aria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258888" y="908050"/>
            <a:ext cx="7634287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Tx/>
              <a:buChar char="-"/>
              <a:defRPr/>
            </a:pPr>
            <a:endParaRPr lang="pl-PL" sz="2000" b="1" i="1" dirty="0">
              <a:solidFill>
                <a:prstClr val="black"/>
              </a:solidFill>
              <a:latin typeface="Arial" charset="0"/>
            </a:endParaRPr>
          </a:p>
          <a:p>
            <a:pPr>
              <a:defRPr/>
            </a:pPr>
            <a:r>
              <a:rPr lang="pl-PL" sz="2000" b="1" i="1" dirty="0">
                <a:solidFill>
                  <a:prstClr val="black"/>
                </a:solidFill>
                <a:latin typeface="Arial" charset="0"/>
              </a:rPr>
              <a:t> </a:t>
            </a:r>
          </a:p>
          <a:p>
            <a:pPr>
              <a:defRPr/>
            </a:pPr>
            <a:endParaRPr lang="pl-PL" sz="24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5" name="pole tekstowe 2"/>
          <p:cNvSpPr txBox="1">
            <a:spLocks noChangeArrowheads="1"/>
          </p:cNvSpPr>
          <p:nvPr/>
        </p:nvSpPr>
        <p:spPr bwMode="auto">
          <a:xfrm>
            <a:off x="827584" y="0"/>
            <a:ext cx="831641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000" b="1" dirty="0" smtClean="0">
                <a:latin typeface="+mn-lt"/>
              </a:rPr>
              <a:t>Lista inwestycji proponowanych do realizacji w ramach kontraktu terytorialnego na Mazowszu w obszarze tematycznym energetyka                       (pakiety inwestycji)</a:t>
            </a:r>
            <a:endParaRPr lang="pl-PL" sz="2000" b="1" dirty="0">
              <a:latin typeface="+mn-lt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150772"/>
              </p:ext>
            </p:extLst>
          </p:nvPr>
        </p:nvGraphicFramePr>
        <p:xfrm>
          <a:off x="899592" y="980728"/>
          <a:ext cx="8065021" cy="5786434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688340"/>
                <a:gridCol w="1165741"/>
                <a:gridCol w="2903099"/>
                <a:gridCol w="1307841"/>
              </a:tblGrid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Nazwa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Termin realizacji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Instytucja odpowiedzialna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/>
                        <a:t>Orientacyjna</a:t>
                      </a:r>
                      <a:r>
                        <a:rPr lang="pl-PL" sz="1400" baseline="0" dirty="0" smtClean="0"/>
                        <a:t> wartość projektu          (w mln zł)</a:t>
                      </a:r>
                      <a:endParaRPr lang="pl-PL" sz="1400" dirty="0">
                        <a:latin typeface="+mn-lt"/>
                      </a:endParaRPr>
                    </a:p>
                  </a:txBody>
                  <a:tcPr anchor="ctr"/>
                </a:tc>
              </a:tr>
              <a:tr h="595805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Mazowieckie Regionalne Centrum Zarządzania Zużyciem Energii </a:t>
                      </a:r>
                      <a:r>
                        <a:rPr lang="pl-PL" sz="1400" u="none" strike="noStrike" dirty="0" smtClean="0"/>
                        <a:t>                      w </a:t>
                      </a:r>
                      <a:r>
                        <a:rPr lang="pl-PL" sz="1400" u="none" strike="noStrike" dirty="0"/>
                        <a:t>Obiektach Samorządowych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2014-2020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Samorząd Województwa Mazowieckiego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/>
                        <a:t>550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400593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Mazowieckie Regionalne Centrum Zarządzania Energią  - etap II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/>
                        <a:t> </a:t>
                      </a:r>
                      <a:r>
                        <a:rPr lang="pl-PL" sz="1400" u="none" strike="noStrike" dirty="0" err="1" smtClean="0"/>
                        <a:t>bd</a:t>
                      </a:r>
                      <a:r>
                        <a:rPr lang="pl-PL" sz="1400" u="none" strike="noStrike" dirty="0" smtClean="0"/>
                        <a:t>.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/>
                        <a:t> 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/>
                        <a:t>350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471456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System instalacji OZE powyżej </a:t>
                      </a:r>
                      <a:r>
                        <a:rPr lang="pl-PL" sz="1400" u="none" strike="noStrike" dirty="0" smtClean="0"/>
                        <a:t>                      0,5 </a:t>
                      </a:r>
                      <a:r>
                        <a:rPr lang="pl-PL" sz="1400" u="none" strike="noStrike" dirty="0"/>
                        <a:t>MW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/>
                        <a:t>2014-2020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 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 err="1" smtClean="0"/>
                        <a:t>bd</a:t>
                      </a:r>
                      <a:r>
                        <a:rPr lang="pl-PL" sz="1400" u="none" strike="noStrike" dirty="0" smtClean="0"/>
                        <a:t>.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462943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Powiązanie systemów elektroenergetycznych Polski i Litwy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/>
                        <a:t>2014-2020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/>
                        <a:t>Polskie Sieci Elektroenergetyczne  S.A.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 err="1" smtClean="0"/>
                        <a:t>bd</a:t>
                      </a:r>
                      <a:r>
                        <a:rPr lang="pl-PL" sz="1400" u="none" strike="noStrike" dirty="0" smtClean="0"/>
                        <a:t>.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471456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Budowa nowych elektroenergetycznych powiązań międzyregionalnych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/>
                        <a:t>2014-2020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/>
                        <a:t>Polskie Sieci Elektroenergetyczne Operator S.A.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 err="1" smtClean="0"/>
                        <a:t>bd</a:t>
                      </a:r>
                      <a:r>
                        <a:rPr lang="pl-PL" sz="1400" u="none" strike="noStrike" dirty="0"/>
                        <a:t>.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400593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Budowa gazociągów do elektrociepłowni i ciepłowni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/>
                        <a:t> </a:t>
                      </a:r>
                      <a:r>
                        <a:rPr lang="pl-PL" sz="1400" u="none" strike="noStrike" dirty="0" err="1" smtClean="0"/>
                        <a:t>bd</a:t>
                      </a:r>
                      <a:r>
                        <a:rPr lang="pl-PL" sz="1400" u="none" strike="noStrike" dirty="0" smtClean="0"/>
                        <a:t>.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 err="1"/>
                        <a:t>PGNiG</a:t>
                      </a:r>
                      <a:r>
                        <a:rPr lang="pl-PL" sz="1400" u="none" strike="noStrike" dirty="0"/>
                        <a:t> TERMIKA, Operator Gazociągów Przesyłowych GAZ-SYSTEM S.A.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 err="1" smtClean="0"/>
                        <a:t>bd</a:t>
                      </a:r>
                      <a:r>
                        <a:rPr lang="pl-PL" sz="1400" u="none" strike="noStrike" dirty="0"/>
                        <a:t>.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400593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Rozbudowa systemu przesyłu produktów naftowych z rafinerii płockiej.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/>
                        <a:t> </a:t>
                      </a:r>
                      <a:r>
                        <a:rPr lang="pl-PL" sz="1400" u="none" strike="noStrike" dirty="0" err="1" smtClean="0"/>
                        <a:t>bd</a:t>
                      </a:r>
                      <a:r>
                        <a:rPr lang="pl-PL" sz="1400" u="none" strike="noStrike" dirty="0" smtClean="0"/>
                        <a:t>.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/>
                        <a:t>Przedsiębiorstwo Eksploatacji Rurociągów Naftowych „Przyjaźń” S.A.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 err="1" smtClean="0"/>
                        <a:t>bd</a:t>
                      </a:r>
                      <a:r>
                        <a:rPr lang="pl-PL" sz="1400" u="none" strike="noStrike" dirty="0"/>
                        <a:t>.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640809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Budowa systemu przesyłu ropy naftowej z rejonu Morza Kaspijskiego </a:t>
                      </a:r>
                      <a:r>
                        <a:rPr lang="pl-PL" sz="1400" u="none" strike="noStrike" dirty="0" err="1"/>
                        <a:t>Odessa-Brody-Płock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/>
                        <a:t> </a:t>
                      </a:r>
                      <a:r>
                        <a:rPr lang="pl-PL" sz="1400" u="none" strike="noStrike" dirty="0" err="1" smtClean="0"/>
                        <a:t>bd</a:t>
                      </a:r>
                      <a:r>
                        <a:rPr lang="pl-PL" sz="1400" u="none" strike="noStrike" dirty="0" smtClean="0"/>
                        <a:t>.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/>
                        <a:t>Przedsiębiorstwo Eksploatacji Rurociągów Naftowych „Przyjaźń” S.A., MPR </a:t>
                      </a:r>
                      <a:r>
                        <a:rPr lang="pl-PL" sz="1400" u="none" strike="noStrike" dirty="0" err="1"/>
                        <a:t>Sarmatia</a:t>
                      </a:r>
                      <a:r>
                        <a:rPr lang="pl-PL" sz="1400" u="none" strike="noStrike" dirty="0"/>
                        <a:t> Sp. z o.o</a:t>
                      </a:r>
                      <a:r>
                        <a:rPr lang="pl-PL" sz="1400" u="none" strike="noStrike" dirty="0" smtClean="0"/>
                        <a:t>.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u="none" strike="noStrike" dirty="0" err="1" smtClean="0"/>
                        <a:t>bd</a:t>
                      </a:r>
                      <a:r>
                        <a:rPr lang="pl-PL" sz="1400" u="none" strike="noStrike" dirty="0"/>
                        <a:t>.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40059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u="none" strike="noStrike" dirty="0"/>
                        <a:t>Pakiet inwestycji z zakresu </a:t>
                      </a:r>
                      <a:r>
                        <a:rPr lang="pl-PL" sz="1400" u="none" strike="noStrike" dirty="0" smtClean="0"/>
                        <a:t>infrastruktury </a:t>
                      </a:r>
                      <a:r>
                        <a:rPr lang="pl-PL" sz="1400" u="none" strike="noStrike" dirty="0"/>
                        <a:t>gazowniczej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 smtClean="0"/>
                        <a:t>2014-2020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u="none" strike="noStrike" dirty="0"/>
                        <a:t>Mazowiecka Spółka Gazownictwa </a:t>
                      </a:r>
                      <a:r>
                        <a:rPr lang="pl-PL" sz="1400" u="none" strike="noStrike" dirty="0" smtClean="0"/>
                        <a:t>Sp</a:t>
                      </a:r>
                      <a:r>
                        <a:rPr lang="pl-PL" sz="1400" u="none" strike="noStrike" dirty="0"/>
                        <a:t>. z o.o.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/>
                        <a:t>370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258888" y="908050"/>
            <a:ext cx="7634287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Tx/>
              <a:buChar char="-"/>
              <a:defRPr/>
            </a:pPr>
            <a:endParaRPr lang="pl-PL" sz="2000" b="1" i="1" dirty="0">
              <a:solidFill>
                <a:prstClr val="black"/>
              </a:solidFill>
              <a:latin typeface="Arial" charset="0"/>
            </a:endParaRPr>
          </a:p>
          <a:p>
            <a:pPr>
              <a:defRPr/>
            </a:pPr>
            <a:r>
              <a:rPr lang="pl-PL" sz="2000" b="1" i="1" dirty="0">
                <a:solidFill>
                  <a:prstClr val="black"/>
                </a:solidFill>
                <a:latin typeface="Arial" charset="0"/>
              </a:rPr>
              <a:t> </a:t>
            </a:r>
          </a:p>
          <a:p>
            <a:pPr>
              <a:defRPr/>
            </a:pPr>
            <a:endParaRPr lang="pl-PL" sz="24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5" name="pole tekstowe 2"/>
          <p:cNvSpPr txBox="1">
            <a:spLocks noChangeArrowheads="1"/>
          </p:cNvSpPr>
          <p:nvPr/>
        </p:nvSpPr>
        <p:spPr bwMode="auto">
          <a:xfrm>
            <a:off x="971600" y="-27384"/>
            <a:ext cx="77231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000" b="1" dirty="0" smtClean="0">
                <a:latin typeface="+mn-lt"/>
              </a:rPr>
              <a:t>Lista inwestycji proponowanych do realizacji w ramach kontraktu terytorialnego - OSI Radom</a:t>
            </a:r>
            <a:endParaRPr lang="pl-PL" sz="2000" b="1" dirty="0">
              <a:latin typeface="+mn-lt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305934"/>
              </p:ext>
            </p:extLst>
          </p:nvPr>
        </p:nvGraphicFramePr>
        <p:xfrm>
          <a:off x="900113" y="5445224"/>
          <a:ext cx="8074694" cy="140208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451656"/>
                <a:gridCol w="796816"/>
                <a:gridCol w="2673689"/>
                <a:gridCol w="1152533"/>
              </a:tblGrid>
              <a:tr h="249952">
                <a:tc gridSpan="4"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chemeClr val="tx1"/>
                          </a:solidFill>
                        </a:rPr>
                        <a:t>Badania</a:t>
                      </a:r>
                      <a:r>
                        <a:rPr lang="pl-PL" sz="1600" b="1" baseline="0" dirty="0" smtClean="0">
                          <a:solidFill>
                            <a:schemeClr val="tx1"/>
                          </a:solidFill>
                        </a:rPr>
                        <a:t> i </a:t>
                      </a:r>
                      <a:r>
                        <a:rPr lang="pl-PL" sz="1600" b="1" dirty="0" smtClean="0">
                          <a:solidFill>
                            <a:schemeClr val="tx1"/>
                          </a:solidFill>
                        </a:rPr>
                        <a:t>Rozwój (</a:t>
                      </a:r>
                      <a:r>
                        <a:rPr lang="pl-PL" sz="1600" b="1" dirty="0" err="1" smtClean="0">
                          <a:solidFill>
                            <a:schemeClr val="tx1"/>
                          </a:solidFill>
                        </a:rPr>
                        <a:t>B+R</a:t>
                      </a:r>
                      <a:r>
                        <a:rPr lang="pl-PL" sz="16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pl-PL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1040985">
                <a:tc>
                  <a:txBody>
                    <a:bodyPr/>
                    <a:lstStyle/>
                    <a:p>
                      <a:r>
                        <a:rPr lang="pl-PL" sz="1600" dirty="0" smtClean="0"/>
                        <a:t>Utworzenie Centrum Prototypowania w Instytucie Technologii Eksploatacji – PIB w Radomiu</a:t>
                      </a:r>
                      <a:endParaRPr lang="pl-PL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3 lata</a:t>
                      </a:r>
                      <a:endParaRPr lang="pl-PL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Instytut Technologii Eksploatacji PIB </a:t>
                      </a:r>
                      <a:r>
                        <a:rPr lang="pl-PL" sz="1600" dirty="0" smtClean="0"/>
                        <a:t>w </a:t>
                      </a:r>
                      <a:r>
                        <a:rPr lang="pl-PL" sz="1600" dirty="0" smtClean="0"/>
                        <a:t>Radomiu, </a:t>
                      </a:r>
                      <a:r>
                        <a:rPr lang="pl-PL" sz="1600" dirty="0" smtClean="0"/>
                        <a:t/>
                      </a:r>
                      <a:br>
                        <a:rPr lang="pl-PL" sz="1600" dirty="0" smtClean="0"/>
                      </a:br>
                      <a:r>
                        <a:rPr lang="pl-PL" sz="1600" dirty="0" smtClean="0"/>
                        <a:t>Związek </a:t>
                      </a:r>
                      <a:r>
                        <a:rPr lang="pl-PL" sz="1600" dirty="0" smtClean="0"/>
                        <a:t>Pracodawców Warszawy i Mazowsza</a:t>
                      </a:r>
                      <a:endParaRPr lang="pl-PL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15</a:t>
                      </a:r>
                      <a:endParaRPr lang="pl-PL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04863"/>
              </p:ext>
            </p:extLst>
          </p:nvPr>
        </p:nvGraphicFramePr>
        <p:xfrm>
          <a:off x="900113" y="676077"/>
          <a:ext cx="8064896" cy="4769147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4032447"/>
                <a:gridCol w="1008112"/>
                <a:gridCol w="1800200"/>
                <a:gridCol w="1224137"/>
              </a:tblGrid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Nazwa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Termin realizacji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Instytucja odpowiedzialna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 smtClean="0"/>
                        <a:t>Orientacyjna</a:t>
                      </a:r>
                      <a:r>
                        <a:rPr lang="pl-PL" sz="1200" baseline="0" dirty="0" smtClean="0"/>
                        <a:t> wartość projektu    </a:t>
                      </a:r>
                      <a:r>
                        <a:rPr lang="pl-PL" sz="1200" baseline="0" dirty="0" smtClean="0"/>
                        <a:t/>
                      </a:r>
                      <a:br>
                        <a:rPr lang="pl-PL" sz="1200" baseline="0" dirty="0" smtClean="0"/>
                      </a:br>
                      <a:r>
                        <a:rPr lang="pl-PL" sz="1200" baseline="0" dirty="0" smtClean="0"/>
                        <a:t>(</a:t>
                      </a:r>
                      <a:r>
                        <a:rPr lang="pl-PL" sz="1200" baseline="0" dirty="0" smtClean="0"/>
                        <a:t>w mln zł</a:t>
                      </a:r>
                      <a:r>
                        <a:rPr lang="pl-PL" sz="1400" baseline="0" dirty="0" smtClean="0"/>
                        <a:t>)</a:t>
                      </a:r>
                      <a:endParaRPr lang="pl-PL" sz="1400" dirty="0">
                        <a:latin typeface="+mn-lt"/>
                      </a:endParaRPr>
                    </a:p>
                  </a:txBody>
                  <a:tcPr anchor="ctr"/>
                </a:tc>
              </a:tr>
              <a:tr h="358893">
                <a:tc gridSpan="4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chemeClr val="tx1"/>
                          </a:solidFill>
                        </a:rPr>
                        <a:t>Dodane projekty - Badania</a:t>
                      </a:r>
                      <a:r>
                        <a:rPr lang="pl-PL" sz="1600" b="1" baseline="0" dirty="0" smtClean="0">
                          <a:solidFill>
                            <a:schemeClr val="tx1"/>
                          </a:solidFill>
                        </a:rPr>
                        <a:t> i </a:t>
                      </a:r>
                      <a:r>
                        <a:rPr lang="pl-PL" sz="1600" b="1" dirty="0" smtClean="0">
                          <a:solidFill>
                            <a:schemeClr val="tx1"/>
                          </a:solidFill>
                        </a:rPr>
                        <a:t>Rozwój (B+R)</a:t>
                      </a:r>
                      <a:endParaRPr lang="pl-PL" sz="16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0" i="0" u="none" strike="noStrike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0" i="0" u="none" strike="noStrike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23272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u="none" strike="noStrike" dirty="0" smtClean="0">
                          <a:latin typeface="+mj-lt"/>
                        </a:rPr>
                        <a:t>Radomski Biegun Innowacji </a:t>
                      </a:r>
                      <a:endParaRPr lang="pl-PL" sz="1600" b="0" i="0" u="none" strike="noStrike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u="none" strike="noStrike" dirty="0" smtClean="0">
                          <a:latin typeface="+mj-lt"/>
                        </a:rPr>
                        <a:t>2014-2018</a:t>
                      </a:r>
                      <a:endParaRPr lang="pl-PL" sz="1600" b="0" i="0" u="none" strike="noStrike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u="none" strike="noStrike" dirty="0" smtClean="0">
                          <a:latin typeface="+mj-lt"/>
                        </a:rPr>
                        <a:t>Miasto Radom</a:t>
                      </a:r>
                      <a:endParaRPr lang="pl-PL" sz="1600" b="0" i="0" u="none" strike="noStrike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570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marL="285750" indent="-2857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pl-PL" sz="1400" u="none" strike="noStrike" dirty="0" smtClean="0">
                          <a:latin typeface="+mj-lt"/>
                        </a:rPr>
                        <a:t>Centrum Nauki „Sołtyk”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 smtClean="0">
                          <a:latin typeface="+mj-lt"/>
                        </a:rPr>
                        <a:t>150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/>
                </a:tc>
              </a:tr>
              <a:tr h="0">
                <a:tc gridSpan="3">
                  <a:txBody>
                    <a:bodyPr/>
                    <a:lstStyle/>
                    <a:p>
                      <a:pPr marL="285750" indent="-2857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pl-PL" sz="1400" u="none" strike="noStrike" dirty="0" smtClean="0">
                          <a:latin typeface="+mj-lt"/>
                        </a:rPr>
                        <a:t>Wprowadzenie miejskiego transportu szynowego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 smtClean="0">
                          <a:latin typeface="+mj-lt"/>
                        </a:rPr>
                        <a:t>350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/>
                </a:tc>
              </a:tr>
              <a:tr h="92417">
                <a:tc gridSpan="3">
                  <a:txBody>
                    <a:bodyPr/>
                    <a:lstStyle/>
                    <a:p>
                      <a:pPr marL="285750" indent="-2857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pl-PL" sz="1400" u="none" strike="noStrike" dirty="0" smtClean="0">
                          <a:latin typeface="+mj-lt"/>
                        </a:rPr>
                        <a:t>Regionalny węzeł transportu publicznego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u="none" strike="noStrike" dirty="0" smtClean="0">
                          <a:latin typeface="+mj-lt"/>
                        </a:rPr>
                        <a:t>70</a:t>
                      </a:r>
                      <a:endParaRPr lang="pl-PL" sz="1400" b="0" i="0" u="none" strike="noStrike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/>
                </a:tc>
              </a:tr>
              <a:tr h="113597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Utworzenie ośrodka inteligentnych specjalizacji w zakresie innowacyjnych technologii przemysłowych oraz bezpieczeństwa technicznego i środowiskowego 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2015-2020</a:t>
                      </a:r>
                    </a:p>
                    <a:p>
                      <a:pPr marL="0" algn="ctr" defTabSz="914400" rtl="0" eaLnBrk="1" fontAlgn="t" latinLnBrk="0" hangingPunct="1"/>
                      <a:endParaRPr lang="pl-PL" sz="1600" b="0" u="none" strike="noStrike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Instytut Technologii Eksploatacji PIB w Radomiu, Związek Pracodawców Warszawy </a:t>
                      </a:r>
                      <a:br>
                        <a:rPr lang="pl-PL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Mazowsza</a:t>
                      </a:r>
                      <a:endParaRPr lang="pl-PL" sz="14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  <a:endParaRPr lang="pl-PL" sz="1600" b="0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32048">
                <a:tc gridSpan="3">
                  <a:txBody>
                    <a:bodyPr/>
                    <a:lstStyle/>
                    <a:p>
                      <a:pPr marL="285750" marR="0" lvl="0" indent="-2857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Innowacyjne systemy automatyzacji i robotyzacji procesów produkcyjnych</a:t>
                      </a:r>
                      <a:r>
                        <a:rPr lang="pl-PL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 wykorzystaniem technologii </a:t>
                      </a:r>
                      <a:r>
                        <a:rPr lang="pl-PL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optomechatronicznych</a:t>
                      </a:r>
                      <a:r>
                        <a:rPr lang="pl-PL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endParaRPr lang="pl-PL" sz="1600" u="none" strike="noStrike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/>
                </a:tc>
              </a:tr>
              <a:tr h="355843">
                <a:tc gridSpan="3">
                  <a:txBody>
                    <a:bodyPr/>
                    <a:lstStyle/>
                    <a:p>
                      <a:pPr marL="285750" marR="0" lvl="0" indent="-2857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Zaawansowane systemy technologiczne do realizacji plazmowych technologii inżynierii powierzchni.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endParaRPr lang="pl-PL" sz="1600" u="none" strike="noStrike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35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/>
                </a:tc>
              </a:tr>
              <a:tr h="63614">
                <a:tc gridSpan="3">
                  <a:txBody>
                    <a:bodyPr/>
                    <a:lstStyle/>
                    <a:p>
                      <a:pPr marL="285750" marR="0" lvl="0" indent="-2857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Centrum badań certyfikacyjnych odnawialnych źródeł energii.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endParaRPr lang="pl-PL" sz="1600" u="none" strike="noStrike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25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/>
                </a:tc>
              </a:tr>
              <a:tr h="200769">
                <a:tc gridSpan="3">
                  <a:txBody>
                    <a:bodyPr/>
                    <a:lstStyle/>
                    <a:p>
                      <a:pPr marL="285750" marR="0" lvl="0" indent="-2857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Innowacyjne systemy wspomagania bezpieczeństwa technicznego i środowiskowego</a:t>
                      </a:r>
                      <a:endParaRPr lang="pl-PL" sz="14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endParaRPr lang="pl-PL" sz="1600" u="none" strike="noStrike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35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258888" y="908050"/>
            <a:ext cx="7634287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Tx/>
              <a:buChar char="-"/>
              <a:defRPr/>
            </a:pPr>
            <a:endParaRPr lang="pl-PL" sz="2000" b="1" i="1" dirty="0">
              <a:solidFill>
                <a:prstClr val="black"/>
              </a:solidFill>
              <a:latin typeface="Arial" charset="0"/>
            </a:endParaRPr>
          </a:p>
          <a:p>
            <a:pPr>
              <a:defRPr/>
            </a:pPr>
            <a:r>
              <a:rPr lang="pl-PL" sz="2000" b="1" i="1" dirty="0">
                <a:solidFill>
                  <a:prstClr val="black"/>
                </a:solidFill>
                <a:latin typeface="Arial" charset="0"/>
              </a:rPr>
              <a:t> </a:t>
            </a:r>
          </a:p>
          <a:p>
            <a:pPr>
              <a:defRPr/>
            </a:pPr>
            <a:endParaRPr lang="pl-PL" sz="24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5" name="pole tekstowe 2"/>
          <p:cNvSpPr txBox="1">
            <a:spLocks noChangeArrowheads="1"/>
          </p:cNvSpPr>
          <p:nvPr/>
        </p:nvSpPr>
        <p:spPr bwMode="auto">
          <a:xfrm>
            <a:off x="971600" y="200834"/>
            <a:ext cx="77231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000" b="1" dirty="0" smtClean="0">
                <a:latin typeface="+mn-lt"/>
              </a:rPr>
              <a:t>Lista inwestycji proponowanych do realizacji w ramach kontraktu terytorialnego - OSI Radom</a:t>
            </a:r>
            <a:endParaRPr lang="pl-PL" sz="2000" b="1" dirty="0">
              <a:latin typeface="+mn-lt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438372"/>
              </p:ext>
            </p:extLst>
          </p:nvPr>
        </p:nvGraphicFramePr>
        <p:xfrm>
          <a:off x="917372" y="1700213"/>
          <a:ext cx="8074694" cy="3470788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451656"/>
                <a:gridCol w="1004429"/>
                <a:gridCol w="1787118"/>
                <a:gridCol w="1831491"/>
              </a:tblGrid>
              <a:tr h="585879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Nazwa</a:t>
                      </a:r>
                      <a:endParaRPr lang="pl-PL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Termin realizacji</a:t>
                      </a:r>
                      <a:endParaRPr lang="pl-PL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Instytucja odpowiedzialna</a:t>
                      </a:r>
                      <a:endParaRPr lang="pl-PL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/>
                        <a:t>Orientacyjna</a:t>
                      </a:r>
                      <a:r>
                        <a:rPr lang="pl-PL" sz="1400" baseline="0" dirty="0" smtClean="0"/>
                        <a:t> wartość projektu (w mln zł)</a:t>
                      </a:r>
                      <a:endParaRPr lang="pl-PL" sz="1400" dirty="0"/>
                    </a:p>
                  </a:txBody>
                  <a:tcPr anchor="ctr"/>
                </a:tc>
              </a:tr>
              <a:tr h="230761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pl-PL" sz="1600" b="1" u="none" strike="noStrike" dirty="0" smtClean="0"/>
                        <a:t>Energetyka</a:t>
                      </a:r>
                      <a:endParaRPr lang="pl-PL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225486"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u="none" strike="noStrike" dirty="0"/>
                        <a:t>Rozbudowa elektrowni Kozienice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600" u="none" strike="noStrike" dirty="0" smtClean="0"/>
                        <a:t>2015-2020</a:t>
                      </a:r>
                      <a:r>
                        <a:rPr lang="pl-PL" sz="1600" u="none" strike="noStrike" dirty="0"/>
                        <a:t> 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600" u="none" strike="noStrike" dirty="0"/>
                        <a:t>ENEA </a:t>
                      </a:r>
                      <a:r>
                        <a:rPr lang="pl-PL" sz="1600" u="none" strike="noStrike" dirty="0" smtClean="0"/>
                        <a:t/>
                      </a:r>
                      <a:br>
                        <a:rPr lang="pl-PL" sz="1600" u="none" strike="noStrike" dirty="0" smtClean="0"/>
                      </a:br>
                      <a:r>
                        <a:rPr lang="pl-PL" sz="1600" u="none" strike="noStrike" dirty="0" smtClean="0"/>
                        <a:t>Wytwarzanie </a:t>
                      </a:r>
                      <a:r>
                        <a:rPr lang="pl-PL" sz="1600" u="none" strike="noStrike" dirty="0"/>
                        <a:t>S.A.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u="none" strike="noStrike" dirty="0" smtClean="0"/>
                        <a:t>6 400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225486">
                <a:tc gridSpan="4"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pl-PL" sz="1600" b="1" kern="1200" dirty="0" smtClean="0"/>
                        <a:t>Transport (kolej)</a:t>
                      </a:r>
                      <a:endParaRPr lang="pl-PL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652249"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u="none" strike="noStrike" dirty="0"/>
                        <a:t>Modernizacja linii kolejowej nr 8 na odcinku Warka-Radom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600" u="none" strike="noStrike" dirty="0" smtClean="0"/>
                        <a:t>2014-2020</a:t>
                      </a:r>
                      <a:r>
                        <a:rPr lang="pl-PL" sz="1600" u="none" strike="noStrike" dirty="0"/>
                        <a:t/>
                      </a:r>
                      <a:br>
                        <a:rPr lang="pl-PL" sz="1600" u="none" strike="noStrike" dirty="0"/>
                      </a:b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600" u="none" strike="noStrike" dirty="0"/>
                        <a:t>PKP PLK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u="none" strike="noStrike" dirty="0"/>
                        <a:t>800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225486"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u="none" strike="noStrike" dirty="0"/>
                        <a:t>Rewitalizacja i modernizacja infrastruktury </a:t>
                      </a:r>
                      <a:r>
                        <a:rPr lang="pl-PL" sz="1600" u="none" strike="noStrike" dirty="0" smtClean="0"/>
                        <a:t>kolejowej,</a:t>
                      </a:r>
                      <a:r>
                        <a:rPr lang="pl-PL" sz="1600" u="none" strike="noStrike" baseline="0" dirty="0" smtClean="0"/>
                        <a:t> w tym linii kolejowej nr 22 Radom-Tomaszów Mazowiecki na odcinku Radom – granica województwa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600" u="none" strike="noStrike" dirty="0" smtClean="0"/>
                        <a:t>2014-2020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u="none" strike="noStrike" dirty="0"/>
                        <a:t>PKP </a:t>
                      </a:r>
                      <a:r>
                        <a:rPr lang="pl-PL" sz="1600" u="none" strike="noStrike" dirty="0" smtClean="0"/>
                        <a:t>PLK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u="none" strike="noStrike" dirty="0" smtClean="0"/>
                        <a:t>80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898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258888" y="908050"/>
            <a:ext cx="7634287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Tx/>
              <a:buChar char="-"/>
              <a:defRPr/>
            </a:pPr>
            <a:endParaRPr lang="pl-PL" sz="2000" b="1" i="1" dirty="0">
              <a:solidFill>
                <a:prstClr val="black"/>
              </a:solidFill>
              <a:latin typeface="Arial" charset="0"/>
            </a:endParaRPr>
          </a:p>
          <a:p>
            <a:pPr>
              <a:defRPr/>
            </a:pPr>
            <a:r>
              <a:rPr lang="pl-PL" sz="2000" b="1" i="1" dirty="0">
                <a:solidFill>
                  <a:prstClr val="black"/>
                </a:solidFill>
                <a:latin typeface="Arial" charset="0"/>
              </a:rPr>
              <a:t> </a:t>
            </a:r>
          </a:p>
          <a:p>
            <a:pPr>
              <a:defRPr/>
            </a:pPr>
            <a:endParaRPr lang="pl-PL" sz="24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5" name="pole tekstowe 2"/>
          <p:cNvSpPr txBox="1">
            <a:spLocks noChangeArrowheads="1"/>
          </p:cNvSpPr>
          <p:nvPr/>
        </p:nvSpPr>
        <p:spPr bwMode="auto">
          <a:xfrm>
            <a:off x="971600" y="260648"/>
            <a:ext cx="77231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000" b="1" dirty="0" smtClean="0">
                <a:latin typeface="+mn-lt"/>
              </a:rPr>
              <a:t>Lista inwestycji proponowanych do realizacji w ramach kontraktu terytorialnego - OSI Radom</a:t>
            </a:r>
            <a:endParaRPr lang="pl-PL" sz="2000" b="1" dirty="0">
              <a:latin typeface="+mn-lt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439054"/>
              </p:ext>
            </p:extLst>
          </p:nvPr>
        </p:nvGraphicFramePr>
        <p:xfrm>
          <a:off x="899592" y="1700808"/>
          <a:ext cx="8074694" cy="4042035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451656"/>
                <a:gridCol w="1004429"/>
                <a:gridCol w="224435"/>
                <a:gridCol w="1562683"/>
                <a:gridCol w="1831491"/>
              </a:tblGrid>
              <a:tr h="585879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Nazwa</a:t>
                      </a:r>
                      <a:endParaRPr lang="pl-PL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Termin realizacji</a:t>
                      </a:r>
                      <a:endParaRPr lang="pl-PL" sz="16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Instytucja odpowiedzialna</a:t>
                      </a:r>
                      <a:endParaRPr lang="pl-PL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/>
                        <a:t>Orientacyjna</a:t>
                      </a:r>
                      <a:r>
                        <a:rPr lang="pl-PL" sz="1400" baseline="0" dirty="0" smtClean="0"/>
                        <a:t> wartość projektu (w mln zł)</a:t>
                      </a:r>
                      <a:endParaRPr lang="pl-PL" sz="1400" dirty="0"/>
                    </a:p>
                  </a:txBody>
                  <a:tcPr anchor="ctr"/>
                </a:tc>
              </a:tr>
              <a:tr h="259576">
                <a:tc gridSpan="5">
                  <a:txBody>
                    <a:bodyPr/>
                    <a:lstStyle/>
                    <a:p>
                      <a:pPr algn="ctr" fontAlgn="t"/>
                      <a:r>
                        <a:rPr lang="pl-PL" sz="1600" b="1" u="none" strike="noStrike" dirty="0" smtClean="0"/>
                        <a:t>Transport (drogi)</a:t>
                      </a:r>
                      <a:endParaRPr lang="pl-PL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964332"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u="none" strike="noStrike" dirty="0"/>
                        <a:t>Budowa drogi ekspresowej S12 (Granica województwa łódzkiego -Radom-granica województwa lubelskiego)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pl-PL" sz="1600" u="none" strike="noStrike" dirty="0" smtClean="0"/>
                        <a:t>2014-2020       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600" u="none" strike="noStrike" dirty="0" err="1"/>
                        <a:t>GDDKiA</a:t>
                      </a:r>
                      <a:r>
                        <a:rPr lang="pl-PL" sz="1600" u="none" strike="noStrike" dirty="0"/>
                        <a:t> </a:t>
                      </a:r>
                      <a:r>
                        <a:rPr lang="pl-PL" sz="1600" u="none" strike="noStrike" dirty="0" smtClean="0"/>
                        <a:t/>
                      </a:r>
                      <a:br>
                        <a:rPr lang="pl-PL" sz="1600" u="none" strike="noStrike" dirty="0" smtClean="0"/>
                      </a:br>
                      <a:r>
                        <a:rPr lang="pl-PL" sz="1600" u="none" strike="noStrike" dirty="0" smtClean="0"/>
                        <a:t>o/Warszawa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u="none" strike="noStrike" dirty="0" smtClean="0"/>
                        <a:t>4 200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720080"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u="none" strike="noStrike" dirty="0"/>
                        <a:t>Budowa ekspresowej obwodnicy Radomia S7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pl-PL" sz="1600" u="none" strike="noStrike" dirty="0"/>
                        <a:t>2014-2017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600" u="none" strike="noStrike" dirty="0" err="1"/>
                        <a:t>GDDKiA</a:t>
                      </a:r>
                      <a:r>
                        <a:rPr lang="pl-PL" sz="1600" u="none" strike="noStrike" dirty="0"/>
                        <a:t> </a:t>
                      </a:r>
                      <a:r>
                        <a:rPr lang="pl-PL" sz="1600" u="none" strike="noStrike" dirty="0" smtClean="0"/>
                        <a:t/>
                      </a:r>
                      <a:br>
                        <a:rPr lang="pl-PL" sz="1600" u="none" strike="noStrike" dirty="0" smtClean="0"/>
                      </a:br>
                      <a:r>
                        <a:rPr lang="pl-PL" sz="1600" u="none" strike="noStrike" dirty="0" smtClean="0"/>
                        <a:t>o/Warszawa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u="none" strike="noStrike" dirty="0" smtClean="0"/>
                        <a:t>1 360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936104"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u="none" strike="noStrike" dirty="0"/>
                        <a:t>Przebudowa drogi krajowej nr 9 - odcinek: Al. Wojska Polskiego i ul. Żółkiewskiego w Radomiu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pl-PL" sz="1600" u="none" strike="noStrike" dirty="0"/>
                        <a:t>2014-2017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600" u="none" strike="noStrike" dirty="0" err="1"/>
                        <a:t>GDDKiA</a:t>
                      </a:r>
                      <a:r>
                        <a:rPr lang="pl-PL" sz="1600" u="none" strike="noStrike" dirty="0"/>
                        <a:t> </a:t>
                      </a:r>
                      <a:r>
                        <a:rPr lang="pl-PL" sz="1600" u="none" strike="noStrike" dirty="0" smtClean="0"/>
                        <a:t/>
                      </a:r>
                      <a:br>
                        <a:rPr lang="pl-PL" sz="1600" u="none" strike="noStrike" dirty="0" smtClean="0"/>
                      </a:br>
                      <a:r>
                        <a:rPr lang="pl-PL" sz="1600" u="none" strike="noStrike" dirty="0" smtClean="0"/>
                        <a:t>o/Warszawa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u="none" strike="noStrike" dirty="0"/>
                        <a:t>160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576064"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u="none" strike="noStrike" dirty="0"/>
                        <a:t>Przebudowa dróg krajowych nr 79 i 48 </a:t>
                      </a:r>
                      <a:r>
                        <a:rPr lang="pl-PL" sz="1600" u="none" strike="noStrike" dirty="0" smtClean="0"/>
                        <a:t/>
                      </a:r>
                      <a:br>
                        <a:rPr lang="pl-PL" sz="1600" u="none" strike="noStrike" dirty="0" smtClean="0"/>
                      </a:br>
                      <a:r>
                        <a:rPr lang="pl-PL" sz="1600" u="none" strike="noStrike" dirty="0" smtClean="0"/>
                        <a:t>na </a:t>
                      </a:r>
                      <a:r>
                        <a:rPr lang="pl-PL" sz="1600" u="none" strike="noStrike" dirty="0"/>
                        <a:t>terenie gminy Kozienice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pl-PL" sz="1600" u="none" strike="noStrike" dirty="0"/>
                        <a:t>2013-2016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600" u="none" strike="noStrike" dirty="0" err="1" smtClean="0"/>
                        <a:t>GDDKiA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u="none" strike="noStrike" dirty="0"/>
                        <a:t>250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494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258888" y="908050"/>
            <a:ext cx="7634287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Tx/>
              <a:buChar char="-"/>
              <a:defRPr/>
            </a:pPr>
            <a:endParaRPr lang="pl-PL" sz="2000" b="1" i="1" dirty="0">
              <a:solidFill>
                <a:prstClr val="black"/>
              </a:solidFill>
              <a:latin typeface="Arial" charset="0"/>
            </a:endParaRPr>
          </a:p>
          <a:p>
            <a:pPr>
              <a:defRPr/>
            </a:pPr>
            <a:r>
              <a:rPr lang="pl-PL" sz="2000" b="1" i="1" dirty="0">
                <a:solidFill>
                  <a:prstClr val="black"/>
                </a:solidFill>
                <a:latin typeface="Arial" charset="0"/>
              </a:rPr>
              <a:t> </a:t>
            </a:r>
          </a:p>
          <a:p>
            <a:pPr>
              <a:defRPr/>
            </a:pPr>
            <a:endParaRPr lang="pl-PL" sz="24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5" name="pole tekstowe 2"/>
          <p:cNvSpPr txBox="1">
            <a:spLocks noChangeArrowheads="1"/>
          </p:cNvSpPr>
          <p:nvPr/>
        </p:nvSpPr>
        <p:spPr bwMode="auto">
          <a:xfrm>
            <a:off x="971600" y="0"/>
            <a:ext cx="77231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000" b="1" dirty="0" smtClean="0">
                <a:latin typeface="+mn-lt"/>
              </a:rPr>
              <a:t>Lista inwestycji proponowanych do realizacji w ramach Programu Operacyjnego Polska Wschodnia</a:t>
            </a:r>
            <a:endParaRPr lang="pl-PL" sz="2000" b="1" dirty="0">
              <a:latin typeface="+mn-lt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324868"/>
              </p:ext>
            </p:extLst>
          </p:nvPr>
        </p:nvGraphicFramePr>
        <p:xfrm>
          <a:off x="899592" y="692696"/>
          <a:ext cx="8074694" cy="6109481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672408"/>
                <a:gridCol w="1008112"/>
                <a:gridCol w="1562683"/>
                <a:gridCol w="1831491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+mn-lt"/>
                        </a:rPr>
                        <a:t>Nazwa</a:t>
                      </a:r>
                      <a:endParaRPr lang="pl-PL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+mn-lt"/>
                        </a:rPr>
                        <a:t>Termin realizacji</a:t>
                      </a:r>
                      <a:endParaRPr lang="pl-PL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+mn-lt"/>
                        </a:rPr>
                        <a:t>Instytucja odpowiedzialna</a:t>
                      </a:r>
                      <a:endParaRPr lang="pl-PL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+mn-lt"/>
                        </a:rPr>
                        <a:t>Orientacyjna</a:t>
                      </a:r>
                      <a:r>
                        <a:rPr lang="pl-PL" sz="1400" baseline="0" dirty="0" smtClean="0">
                          <a:latin typeface="+mn-lt"/>
                        </a:rPr>
                        <a:t> wartość projektu (w mln zł)</a:t>
                      </a:r>
                      <a:endParaRPr lang="pl-PL" sz="1400" dirty="0">
                        <a:latin typeface="+mn-lt"/>
                      </a:endParaRPr>
                    </a:p>
                  </a:txBody>
                  <a:tcPr anchor="ctr"/>
                </a:tc>
              </a:tr>
              <a:tr h="406429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Budowa autostrady A2 we wschodniej części województwa mazowieckiego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2014-2020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GDDKiA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3 500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989811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Budowa drogi wojewódzkiej nr 801 po nowym śladzie na odcinku od granic Warszawy do skrzyżowania z DW 721 oraz rozbudowa drogi na odcinkach o łącznej długości 67,2 km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(planowana jest budowa drogi w nowym przebiegu o długości ok. 4 km)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2014-2020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Mazowiecki Zarząd Dróg Wojewódzkich 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(MZDW)</a:t>
                      </a:r>
                      <a:r>
                        <a:rPr lang="pl-PL" sz="14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w 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Warszawie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355</a:t>
                      </a:r>
                    </a:p>
                  </a:txBody>
                  <a:tcPr marL="9525" marR="9525" marT="9525" marB="0"/>
                </a:tc>
              </a:tr>
              <a:tr h="43204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400" u="none" strike="noStrike" kern="1200" dirty="0" smtClean="0">
                          <a:latin typeface="+mn-lt"/>
                        </a:rPr>
                        <a:t>Budowa drogi wojewódzkiej DW 747 na odcinku od Iłży do Solca n/Wisłą</a:t>
                      </a:r>
                      <a:endParaRPr lang="pl-PL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400" u="none" strike="noStrike" kern="1200" dirty="0" smtClean="0">
                          <a:latin typeface="+mn-lt"/>
                        </a:rPr>
                        <a:t>2014-2018</a:t>
                      </a:r>
                      <a:endParaRPr lang="pl-PL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u="none" strike="noStrike" dirty="0" smtClean="0">
                          <a:latin typeface="+mn-lt"/>
                        </a:rPr>
                        <a:t>MZDW w </a:t>
                      </a:r>
                      <a:r>
                        <a:rPr lang="pl-PL" sz="1400" u="none" strike="noStrike" dirty="0">
                          <a:latin typeface="+mn-lt"/>
                        </a:rPr>
                        <a:t>Warszawie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400" u="none" strike="noStrike" kern="1200" dirty="0" smtClean="0">
                          <a:latin typeface="+mn-lt"/>
                        </a:rPr>
                        <a:t>350</a:t>
                      </a:r>
                      <a:endParaRPr lang="pl-PL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55441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Rozbudowa drogi wojewódzkiej nr 541 na odcinku od km 36+793 do km 94+160”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2014-2020 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b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</a:b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MZDW 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w Warszawie</a:t>
                      </a:r>
                      <a:b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</a:b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282</a:t>
                      </a:r>
                    </a:p>
                  </a:txBody>
                  <a:tcPr marL="9525" marR="9525" marT="9525" marB="0"/>
                </a:tc>
              </a:tr>
              <a:tr h="737599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Rozbudowa 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drogi 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wojewódzkiej DW 807, w tym budowa mostu "Maciejowice" i odcinka z przeprawą przez rzekę Wisłę oraz DW 737. Tzw. "Szlak Bursztynowy" łączący woj. mazowieckie i woj. 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lubelskie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2014-2020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MZDW w 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Warszawie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650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44767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Modernizacja linii kolejowej nr 7 na odcinku Otwock - Lublin, w tym budowa drugiego toru na linii Otwock - Pilawa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2016-2020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PKP PLK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220</a:t>
                      </a:r>
                    </a:p>
                  </a:txBody>
                  <a:tcPr marL="9525" marR="9525" marT="9525" marB="0"/>
                </a:tc>
              </a:tr>
              <a:tr h="365768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Rozwój systemu połączeń kolejowych Polski Wschodniej z 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Mazowszem, w tym modernizacja linii kolejowej Radom-Kielce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2014-2020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PKP PLK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bd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82367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Efektywna komunikacja na trasie Warszawa-Siedlce-Białowieża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2014-2020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PKP PLK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430</a:t>
                      </a:r>
                    </a:p>
                  </a:txBody>
                  <a:tcPr marL="9525" marR="9525" marT="9525" marB="0"/>
                </a:tc>
              </a:tr>
              <a:tr h="299254"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Warszawa-Lwów: 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reaktywacja połączenia</a:t>
                      </a:r>
                      <a:r>
                        <a:rPr lang="pl-PL" sz="14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kolejowego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2014-2020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PKP PLK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550</a:t>
                      </a: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/>
        </p:nvGrpSpPr>
        <p:grpSpPr>
          <a:xfrm>
            <a:off x="827584" y="0"/>
            <a:ext cx="8316417" cy="6858000"/>
            <a:chOff x="767312" y="-15727"/>
            <a:chExt cx="8376689" cy="6873727"/>
          </a:xfrm>
        </p:grpSpPr>
        <p:sp>
          <p:nvSpPr>
            <p:cNvPr id="5" name="Prostokąt 4"/>
            <p:cNvSpPr/>
            <p:nvPr/>
          </p:nvSpPr>
          <p:spPr>
            <a:xfrm>
              <a:off x="767312" y="-15727"/>
              <a:ext cx="8376688" cy="68737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6" name="Picture 4" descr="C:\Users\mchrapkowska\Desktop\KT_mapa_transport\radom_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070" y="0"/>
              <a:ext cx="7516931" cy="6786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pole tekstowe 6"/>
          <p:cNvSpPr txBox="1"/>
          <p:nvPr/>
        </p:nvSpPr>
        <p:spPr>
          <a:xfrm>
            <a:off x="827584" y="116632"/>
            <a:ext cx="5028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latin typeface="+mn-lt"/>
              </a:rPr>
              <a:t>OSI RADOM – inwestycje z obszaru transport</a:t>
            </a:r>
          </a:p>
        </p:txBody>
      </p:sp>
      <p:pic>
        <p:nvPicPr>
          <p:cNvPr id="8" name="Picture 5" descr="C:\Users\mchrapkowska\Desktop\KT_mapa_transport\legenda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210" y="5805264"/>
            <a:ext cx="1030502" cy="89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ole tekstowe 8"/>
          <p:cNvSpPr txBox="1"/>
          <p:nvPr/>
        </p:nvSpPr>
        <p:spPr>
          <a:xfrm>
            <a:off x="1979712" y="5733256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 smtClean="0">
                <a:latin typeface="+mn-lt"/>
              </a:rPr>
              <a:t>Projekty proponowane do Kontraktu Terytorialnego</a:t>
            </a:r>
            <a:endParaRPr lang="pl-PL" sz="1400" dirty="0">
              <a:latin typeface="+mn-lt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1979712" y="6263734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 smtClean="0">
                <a:latin typeface="+mn-lt"/>
              </a:rPr>
              <a:t>Projekty proponowane do PO Polska Wschodnia</a:t>
            </a:r>
            <a:endParaRPr lang="pl-PL" sz="1400" dirty="0">
              <a:latin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837878" y="0"/>
            <a:ext cx="8316416" cy="1143000"/>
          </a:xfrm>
        </p:spPr>
        <p:txBody>
          <a:bodyPr/>
          <a:lstStyle/>
          <a:p>
            <a:r>
              <a:rPr lang="pl-PL" altLang="pl-PL" sz="2400" b="1" dirty="0" smtClean="0"/>
              <a:t>Ewaluacja KT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773238"/>
            <a:ext cx="7200900" cy="4310062"/>
          </a:xfrm>
        </p:spPr>
        <p:txBody>
          <a:bodyPr/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pl-PL" altLang="pl-PL" sz="2000" dirty="0" smtClean="0"/>
              <a:t>	</a:t>
            </a:r>
            <a:r>
              <a:rPr lang="pl-PL" sz="2000" dirty="0" smtClean="0"/>
              <a:t>Okres obowiązywania Kontraktu nie wykracza poza perspektywę finansową Unii Europejskiej, przy czym zawierany jest na minimum trzy lata.</a:t>
            </a:r>
          </a:p>
          <a:p>
            <a:pPr algn="just">
              <a:lnSpc>
                <a:spcPct val="90000"/>
              </a:lnSpc>
              <a:buFontTx/>
              <a:buNone/>
            </a:pPr>
            <a:endParaRPr lang="pl-PL" sz="2000" dirty="0" smtClean="0"/>
          </a:p>
          <a:p>
            <a:pPr algn="just">
              <a:lnSpc>
                <a:spcPct val="90000"/>
              </a:lnSpc>
              <a:buFontTx/>
              <a:buNone/>
            </a:pPr>
            <a:r>
              <a:rPr lang="pl-PL" sz="2000" dirty="0" smtClean="0"/>
              <a:t>      </a:t>
            </a:r>
            <a:r>
              <a:rPr lang="pl-PL" altLang="pl-PL" sz="2000" dirty="0" smtClean="0"/>
              <a:t>Zmiany Kontraktu m.in. w zakresie modyfikacji list przedsięwzięć priorytetowych w przypadku problemów z ich prawidłowym                  i terminowym przygotowaniem do realizacji i wdrożenia będą się odbywały w wyniku ustaleń pomiędzy stronami, które zawarły KT.</a:t>
            </a:r>
            <a:endParaRPr lang="pl-PL" altLang="pl-PL" sz="2000" b="1" dirty="0" smtClean="0"/>
          </a:p>
          <a:p>
            <a:pPr algn="just">
              <a:lnSpc>
                <a:spcPct val="90000"/>
              </a:lnSpc>
              <a:buFontTx/>
              <a:buNone/>
            </a:pPr>
            <a:r>
              <a:rPr lang="pl-PL" altLang="pl-PL" sz="2000" b="1" dirty="0" smtClean="0"/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endParaRPr lang="pl-PL" altLang="pl-PL" sz="20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pl-PL" altLang="pl-PL" sz="2000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008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192.168.0.4\Public2\Wspolne_MBPR\PREZENTACJA_NOWE\ostatnia_01_10_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98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8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0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5803</TotalTime>
  <Words>2278</Words>
  <Application>Microsoft Office PowerPoint</Application>
  <PresentationFormat>Pokaz na ekranie (4:3)</PresentationFormat>
  <Paragraphs>394</Paragraphs>
  <Slides>26</Slides>
  <Notes>0</Notes>
  <HiddenSlides>1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26</vt:i4>
      </vt:variant>
    </vt:vector>
  </HeadingPairs>
  <TitlesOfParts>
    <vt:vector size="28" baseType="lpstr">
      <vt:lpstr>8_Motyw pakietu Office</vt:lpstr>
      <vt:lpstr>10_Motyw pakietu Office</vt:lpstr>
      <vt:lpstr>Kontrakt Terytorialny  Instrument wprowadzony  w Krajowej Strategii Rozwoju Regionalnego  2010-2020:  Regiony, miasta, obszary wiejskie  stanowiący umowę zawartą między rządem  a samorządem terytorialnym   </vt:lpstr>
      <vt:lpstr>Kontrakt Terytorialny (KT)</vt:lpstr>
      <vt:lpstr>Kontrakt Terytorialny - pojęcie</vt:lpstr>
      <vt:lpstr>Kontrakt Terytorialny - podstawa i forma prawna </vt:lpstr>
      <vt:lpstr>Kontrakt Terytorialny - działania</vt:lpstr>
      <vt:lpstr>Czym nie powinien być Kontrakt Terytorialny</vt:lpstr>
      <vt:lpstr>Prezentacja programu PowerPoint</vt:lpstr>
      <vt:lpstr>Przebieg prac nad KT dla województwa mazowieckiego (2)</vt:lpstr>
      <vt:lpstr>Przebieg prac nad KT dla województwa mazowieckiego (3)</vt:lpstr>
      <vt:lpstr>Przebieg prac nad KT dla województwa mazowieckiego (4)</vt:lpstr>
      <vt:lpstr>Przebieg prac nad KT dla województwa mazowieckiego (5)</vt:lpstr>
      <vt:lpstr>Przebieg prac nad KT dla województwa mazowieckiego (6)</vt:lpstr>
      <vt:lpstr>Przebieg prac nad KT dla województwa mazowieckiego (7)</vt:lpstr>
      <vt:lpstr>Przebieg prac nad KT dla województwa mazowieckiego (8)</vt:lpstr>
      <vt:lpstr> Lista inwestycji proponowanych do realizacji w ramach kontraktu terytorialnego – informacje ogólne  (lista przyjęta przez  Zarząd Województwa Mazowieckiego w dniu 10 września br.)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Ewaluacja KT</vt:lpstr>
      <vt:lpstr>Prezentacja programu PowerPoint</vt:lpstr>
    </vt:vector>
  </TitlesOfParts>
  <Company>Mazowieckie Biuro Planowania Regionalnego w W-wie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ipsum, lorem ipsum  lorem ipsum</dc:title>
  <dc:creator>wmakowska</dc:creator>
  <cp:lastModifiedBy>Maja Chrapkowska</cp:lastModifiedBy>
  <cp:revision>463</cp:revision>
  <cp:lastPrinted>2013-11-14T08:45:16Z</cp:lastPrinted>
  <dcterms:created xsi:type="dcterms:W3CDTF">2009-09-29T11:10:46Z</dcterms:created>
  <dcterms:modified xsi:type="dcterms:W3CDTF">2013-11-14T10:12:20Z</dcterms:modified>
</cp:coreProperties>
</file>