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7" r:id="rId2"/>
    <p:sldId id="364" r:id="rId3"/>
    <p:sldId id="353" r:id="rId4"/>
    <p:sldId id="354" r:id="rId5"/>
    <p:sldId id="358" r:id="rId6"/>
    <p:sldId id="363" r:id="rId7"/>
    <p:sldId id="357" r:id="rId8"/>
    <p:sldId id="340" r:id="rId9"/>
    <p:sldId id="334" r:id="rId10"/>
    <p:sldId id="365" r:id="rId11"/>
    <p:sldId id="342" r:id="rId12"/>
    <p:sldId id="362" r:id="rId13"/>
    <p:sldId id="356" r:id="rId14"/>
    <p:sldId id="263" r:id="rId15"/>
  </p:sldIdLst>
  <p:sldSz cx="9144000" cy="6858000" type="screen4x3"/>
  <p:notesSz cx="6802438" cy="9934575"/>
  <p:defaultTextStyle>
    <a:defPPr>
      <a:defRPr lang="pl-P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65">
          <p15:clr>
            <a:srgbClr val="A4A3A4"/>
          </p15:clr>
        </p15:guide>
        <p15:guide id="2" pos="20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9" userDrawn="1">
          <p15:clr>
            <a:srgbClr val="A4A3A4"/>
          </p15:clr>
        </p15:guide>
        <p15:guide id="2" pos="2143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iotr Pietrzak" initials="PP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CC0000"/>
    <a:srgbClr val="F20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42" autoAdjust="0"/>
    <p:restoredTop sz="93366" autoAdjust="0"/>
  </p:normalViewPr>
  <p:slideViewPr>
    <p:cSldViewPr>
      <p:cViewPr varScale="1">
        <p:scale>
          <a:sx n="102" d="100"/>
          <a:sy n="102" d="100"/>
        </p:scale>
        <p:origin x="240" y="72"/>
      </p:cViewPr>
      <p:guideLst>
        <p:guide orient="horz" pos="4065"/>
        <p:guide pos="204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1" d="100"/>
          <a:sy n="81" d="100"/>
        </p:scale>
        <p:origin x="1974" y="96"/>
      </p:cViewPr>
      <p:guideLst>
        <p:guide orient="horz" pos="3129"/>
        <p:guide pos="214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7723" cy="496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3141" y="0"/>
            <a:ext cx="2947723" cy="496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7288" cy="37258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0244" y="4718923"/>
            <a:ext cx="5441950" cy="4470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noProof="0" smtClean="0"/>
              <a:t>Kliknij, aby edytować style wzorca tekstu</a:t>
            </a:r>
          </a:p>
          <a:p>
            <a:pPr lvl="1"/>
            <a:r>
              <a:rPr lang="pl-PL" noProof="0" smtClean="0"/>
              <a:t>Drugi poziom</a:t>
            </a:r>
          </a:p>
          <a:p>
            <a:pPr lvl="2"/>
            <a:r>
              <a:rPr lang="pl-PL" noProof="0" smtClean="0"/>
              <a:t>Trzeci poziom</a:t>
            </a:r>
          </a:p>
          <a:p>
            <a:pPr lvl="3"/>
            <a:r>
              <a:rPr lang="pl-PL" noProof="0" smtClean="0"/>
              <a:t>Czwarty poziom</a:t>
            </a:r>
          </a:p>
          <a:p>
            <a:pPr lvl="4"/>
            <a:r>
              <a:rPr lang="pl-PL" noProof="0" smtClean="0"/>
              <a:t>Piąty poziom</a:t>
            </a:r>
          </a:p>
        </p:txBody>
      </p:sp>
      <p:sp>
        <p:nvSpPr>
          <p:cNvPr id="337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6122"/>
            <a:ext cx="2947723" cy="496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37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3141" y="9436122"/>
            <a:ext cx="2947723" cy="496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4DACD06-A379-439E-A570-7A658C010AFA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0262196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020B79D-B804-4681-B9DE-958E7B003C9E}" type="slidenum">
              <a:rPr lang="pl-PL" altLang="pl-PL" smtClean="0"/>
              <a:pPr eaLnBrk="1" hangingPunct="1">
                <a:spcBef>
                  <a:spcPct val="0"/>
                </a:spcBef>
              </a:pPr>
              <a:t>1</a:t>
            </a:fld>
            <a:endParaRPr lang="pl-PL" altLang="pl-PL" smtClean="0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altLang="pl-PL" baseline="0" dirty="0" smtClean="0"/>
          </a:p>
        </p:txBody>
      </p:sp>
    </p:spTree>
    <p:extLst>
      <p:ext uri="{BB962C8B-B14F-4D97-AF65-F5344CB8AC3E}">
        <p14:creationId xmlns:p14="http://schemas.microsoft.com/office/powerpoint/2010/main" val="20677896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 smtClean="0"/>
          </a:p>
        </p:txBody>
      </p:sp>
      <p:sp>
        <p:nvSpPr>
          <p:cNvPr id="8196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3396" indent="-285921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686" indent="-228737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1160" indent="-228737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8634" indent="-228737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6109" indent="-22873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3583" indent="-22873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31057" indent="-22873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8532" indent="-22873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0FE2DF4A-9B17-424D-A2E1-629AAD9843A1}" type="slidenum">
              <a:rPr lang="pl-PL" altLang="pl-PL"/>
              <a:pPr>
                <a:spcBef>
                  <a:spcPct val="0"/>
                </a:spcBef>
              </a:pPr>
              <a:t>3</a:t>
            </a:fld>
            <a:endParaRPr lang="pl-PL" altLang="pl-PL"/>
          </a:p>
        </p:txBody>
      </p:sp>
      <p:sp>
        <p:nvSpPr>
          <p:cNvPr id="20485" name="Symbol zastępczy stopki 4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l-PL" smtClean="0"/>
          </a:p>
        </p:txBody>
      </p:sp>
    </p:spTree>
    <p:extLst>
      <p:ext uri="{BB962C8B-B14F-4D97-AF65-F5344CB8AC3E}">
        <p14:creationId xmlns:p14="http://schemas.microsoft.com/office/powerpoint/2010/main" val="20988386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 smtClean="0"/>
          </a:p>
        </p:txBody>
      </p:sp>
      <p:sp>
        <p:nvSpPr>
          <p:cNvPr id="10244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3396" indent="-285921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686" indent="-228737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1160" indent="-228737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8634" indent="-228737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6109" indent="-22873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3583" indent="-22873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31057" indent="-22873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8532" indent="-22873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5C3B124F-654C-46E0-8AF5-3155FB63D776}" type="slidenum">
              <a:rPr lang="pl-PL" altLang="pl-PL"/>
              <a:pPr>
                <a:spcBef>
                  <a:spcPct val="0"/>
                </a:spcBef>
              </a:pPr>
              <a:t>4</a:t>
            </a:fld>
            <a:endParaRPr lang="pl-PL" altLang="pl-PL"/>
          </a:p>
        </p:txBody>
      </p:sp>
      <p:sp>
        <p:nvSpPr>
          <p:cNvPr id="20485" name="Symbol zastępczy stopki 4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l-PL" smtClean="0"/>
          </a:p>
        </p:txBody>
      </p:sp>
    </p:spTree>
    <p:extLst>
      <p:ext uri="{BB962C8B-B14F-4D97-AF65-F5344CB8AC3E}">
        <p14:creationId xmlns:p14="http://schemas.microsoft.com/office/powerpoint/2010/main" val="6020648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 smtClean="0"/>
          </a:p>
        </p:txBody>
      </p:sp>
      <p:sp>
        <p:nvSpPr>
          <p:cNvPr id="12292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C5ABF3A-689A-4A17-ACB8-7EDBE23594FD}" type="slidenum">
              <a:rPr lang="pl-PL" altLang="pl-PL" smtClean="0"/>
              <a:pPr>
                <a:spcBef>
                  <a:spcPct val="0"/>
                </a:spcBef>
              </a:pPr>
              <a:t>5</a:t>
            </a:fld>
            <a:endParaRPr lang="pl-PL" altLang="pl-PL" smtClean="0"/>
          </a:p>
        </p:txBody>
      </p:sp>
      <p:sp>
        <p:nvSpPr>
          <p:cNvPr id="20485" name="Symbol zastępczy stopki 4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l-PL" smtClean="0"/>
          </a:p>
        </p:txBody>
      </p:sp>
    </p:spTree>
    <p:extLst>
      <p:ext uri="{BB962C8B-B14F-4D97-AF65-F5344CB8AC3E}">
        <p14:creationId xmlns:p14="http://schemas.microsoft.com/office/powerpoint/2010/main" val="37174459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sz="1200" b="0" i="0" u="none" strike="noStrike" kern="1200" baseline="0" dirty="0" smtClean="0">
              <a:solidFill>
                <a:schemeClr val="tx1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DACD06-A379-439E-A570-7A658C010AFA}" type="slidenum">
              <a:rPr lang="pl-PL" smtClean="0"/>
              <a:pPr>
                <a:defRPr/>
              </a:pPr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850919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 dirty="0" smtClean="0"/>
          </a:p>
        </p:txBody>
      </p:sp>
      <p:sp>
        <p:nvSpPr>
          <p:cNvPr id="16388" name="Symbol zastępczy numeru slajdu 3"/>
          <p:cNvSpPr txBox="1">
            <a:spLocks noGrp="1"/>
          </p:cNvSpPr>
          <p:nvPr/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F302E409-44B3-4AAB-B3F2-5B9E0DCAD528}" type="slidenum">
              <a:rPr lang="pl-PL" altLang="pl-PL"/>
              <a:pPr algn="r" eaLnBrk="1" hangingPunct="1">
                <a:spcBef>
                  <a:spcPct val="0"/>
                </a:spcBef>
              </a:pPr>
              <a:t>7</a:t>
            </a:fld>
            <a:endParaRPr lang="pl-PL" altLang="pl-PL"/>
          </a:p>
        </p:txBody>
      </p:sp>
      <p:sp>
        <p:nvSpPr>
          <p:cNvPr id="20485" name="Symbol zastępczy stopki 4"/>
          <p:cNvSpPr txBox="1">
            <a:spLocks noGrp="1"/>
          </p:cNvSpPr>
          <p:nvPr/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eaLnBrk="1" hangingPunct="1">
              <a:defRPr/>
            </a:pPr>
            <a:endParaRPr lang="pl-PL" sz="12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895180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DACD06-A379-439E-A570-7A658C010AFA}" type="slidenum">
              <a:rPr lang="pl-PL" smtClean="0"/>
              <a:pPr>
                <a:defRPr/>
              </a:pPr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859894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sz="1200" b="0" i="0" u="none" strike="sngStrike" kern="1200" baseline="0" dirty="0" smtClean="0">
              <a:solidFill>
                <a:schemeClr val="tx1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DACD06-A379-439E-A570-7A658C010AFA}" type="slidenum">
              <a:rPr lang="pl-PL" smtClean="0"/>
              <a:pPr>
                <a:defRPr/>
              </a:pPr>
              <a:t>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486325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DACD06-A379-439E-A570-7A658C010AFA}" type="slidenum">
              <a:rPr lang="pl-PL" smtClean="0">
                <a:solidFill>
                  <a:srgbClr val="000000"/>
                </a:solidFill>
              </a:rPr>
              <a:pPr>
                <a:defRPr/>
              </a:pPr>
              <a:t>10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98041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sz="1200" b="0" i="0" u="none" strike="noStrike" kern="1200" baseline="0" dirty="0" smtClean="0">
              <a:solidFill>
                <a:schemeClr val="tx1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DACD06-A379-439E-A570-7A658C010AFA}" type="slidenum">
              <a:rPr lang="pl-PL" smtClean="0"/>
              <a:pPr>
                <a:defRPr/>
              </a:pPr>
              <a:t>11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115712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DACD06-A379-439E-A570-7A658C010AFA}" type="slidenum">
              <a:rPr lang="pl-PL" smtClean="0"/>
              <a:pPr>
                <a:defRPr/>
              </a:pPr>
              <a:t>12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981001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DACD06-A379-439E-A570-7A658C010AFA}" type="slidenum">
              <a:rPr lang="pl-PL" smtClean="0"/>
              <a:pPr>
                <a:defRPr/>
              </a:pPr>
              <a:t>14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300094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471EE7-F77D-4A91-B49D-0A176641D1D1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080541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FAD60D-BA39-4127-A37D-4E59A715593A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162720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F1A49D-DA4F-4A89-8049-2E3EAA5BBD5A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483371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319636-FE47-4FFB-9CC1-CD45F55B7561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170549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36B35D-C38D-4F35-A9DB-0DF0263AAE57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80636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32282E-BDAF-47AA-933A-0A2D467F76CA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078440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5A7660-EE2F-4AC4-9D36-4346F1F34F99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126108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1312F3-862D-4FF0-B3CF-DF4D81C9E9BF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86100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 smtClean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8BE32D-46A1-49F4-86B5-0FB56670F712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158593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40216E-5160-4666-95F1-C93EB70CAD34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533012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67617B-4EA7-41B5-BC6E-C4228EF4B87E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174073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 wzorca tytułu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style wzorca tekstu</a:t>
            </a:r>
          </a:p>
          <a:p>
            <a:pPr lvl="1"/>
            <a:r>
              <a:rPr lang="pl-PL" altLang="pl-PL" smtClean="0"/>
              <a:t>Drugi poziom</a:t>
            </a:r>
          </a:p>
          <a:p>
            <a:pPr lvl="2"/>
            <a:r>
              <a:rPr lang="pl-PL" altLang="pl-PL" smtClean="0"/>
              <a:t>Trzeci poziom</a:t>
            </a:r>
          </a:p>
          <a:p>
            <a:pPr lvl="3"/>
            <a:r>
              <a:rPr lang="pl-PL" altLang="pl-PL" smtClean="0"/>
              <a:t>Czwarty poziom</a:t>
            </a:r>
          </a:p>
          <a:p>
            <a:pPr lvl="4"/>
            <a:r>
              <a:rPr lang="pl-PL" altLang="pl-PL" smtClean="0"/>
              <a:t>Piąty poziom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BE0A85E8-826D-46D4-952D-CC5C75C3F472}" type="slidenum">
              <a:rPr lang="pl-PL"/>
              <a:pPr>
                <a:defRPr/>
              </a:pPr>
              <a:t>‹#›</a:t>
            </a:fld>
            <a:endParaRPr lang="pl-PL"/>
          </a:p>
        </p:txBody>
      </p:sp>
      <p:grpSp>
        <p:nvGrpSpPr>
          <p:cNvPr id="1031" name="Grupa 20"/>
          <p:cNvGrpSpPr>
            <a:grpSpLocks/>
          </p:cNvGrpSpPr>
          <p:nvPr/>
        </p:nvGrpSpPr>
        <p:grpSpPr bwMode="auto">
          <a:xfrm>
            <a:off x="0" y="357188"/>
            <a:ext cx="9144000" cy="6500812"/>
            <a:chOff x="0" y="357166"/>
            <a:chExt cx="9144000" cy="6500834"/>
          </a:xfrm>
        </p:grpSpPr>
        <p:sp>
          <p:nvSpPr>
            <p:cNvPr id="4" name="Prostokąt 3"/>
            <p:cNvSpPr/>
            <p:nvPr/>
          </p:nvSpPr>
          <p:spPr>
            <a:xfrm>
              <a:off x="0" y="6500812"/>
              <a:ext cx="9144000" cy="357188"/>
            </a:xfrm>
            <a:prstGeom prst="rect">
              <a:avLst/>
            </a:prstGeom>
            <a:solidFill>
              <a:srgbClr val="FF0000"/>
            </a:solidFill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 dirty="0"/>
            </a:p>
          </p:txBody>
        </p:sp>
        <p:grpSp>
          <p:nvGrpSpPr>
            <p:cNvPr id="1033" name="Grupa 19"/>
            <p:cNvGrpSpPr>
              <a:grpSpLocks/>
            </p:cNvGrpSpPr>
            <p:nvPr/>
          </p:nvGrpSpPr>
          <p:grpSpPr bwMode="auto">
            <a:xfrm>
              <a:off x="357158" y="357166"/>
              <a:ext cx="8429684" cy="422629"/>
              <a:chOff x="357158" y="357166"/>
              <a:chExt cx="8429684" cy="422629"/>
            </a:xfrm>
          </p:grpSpPr>
          <p:pic>
            <p:nvPicPr>
              <p:cNvPr id="1034" name="Obraz 4" descr="logotyp(claim)_pl.gif"/>
              <p:cNvPicPr>
                <a:picLocks noChangeAspect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158" y="357166"/>
                <a:ext cx="2214578" cy="4226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35" name="Obraz 6" descr="piktogramy_zestaw.gif"/>
              <p:cNvPicPr>
                <a:picLocks noChangeAspect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0826" y="357166"/>
                <a:ext cx="2286016" cy="3210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upa 20"/>
          <p:cNvGrpSpPr>
            <a:grpSpLocks/>
          </p:cNvGrpSpPr>
          <p:nvPr/>
        </p:nvGrpSpPr>
        <p:grpSpPr bwMode="auto">
          <a:xfrm>
            <a:off x="0" y="357188"/>
            <a:ext cx="9144000" cy="6500812"/>
            <a:chOff x="0" y="357166"/>
            <a:chExt cx="9144000" cy="6500834"/>
          </a:xfrm>
        </p:grpSpPr>
        <p:sp>
          <p:nvSpPr>
            <p:cNvPr id="4" name="Prostokąt 3"/>
            <p:cNvSpPr/>
            <p:nvPr/>
          </p:nvSpPr>
          <p:spPr>
            <a:xfrm>
              <a:off x="0" y="6500812"/>
              <a:ext cx="9144000" cy="357188"/>
            </a:xfrm>
            <a:prstGeom prst="rect">
              <a:avLst/>
            </a:prstGeom>
            <a:solidFill>
              <a:srgbClr val="FF0000"/>
            </a:solidFill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 dirty="0"/>
            </a:p>
          </p:txBody>
        </p:sp>
        <p:grpSp>
          <p:nvGrpSpPr>
            <p:cNvPr id="2054" name="Grupa 19"/>
            <p:cNvGrpSpPr>
              <a:grpSpLocks/>
            </p:cNvGrpSpPr>
            <p:nvPr/>
          </p:nvGrpSpPr>
          <p:grpSpPr bwMode="auto">
            <a:xfrm>
              <a:off x="357158" y="357166"/>
              <a:ext cx="8429684" cy="422629"/>
              <a:chOff x="357158" y="357166"/>
              <a:chExt cx="8429684" cy="422629"/>
            </a:xfrm>
          </p:grpSpPr>
          <p:pic>
            <p:nvPicPr>
              <p:cNvPr id="2055" name="Obraz 4" descr="logotyp(claim)_pl.gif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158" y="357166"/>
                <a:ext cx="2214578" cy="4226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6" name="Obraz 6" descr="piktogramy_zestaw.gif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0826" y="357166"/>
                <a:ext cx="2286016" cy="3210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051" name="Symbol zastępczy numeru slajdu 17"/>
          <p:cNvSpPr txBox="1">
            <a:spLocks/>
          </p:cNvSpPr>
          <p:nvPr/>
        </p:nvSpPr>
        <p:spPr bwMode="auto">
          <a:xfrm>
            <a:off x="4643438" y="6500813"/>
            <a:ext cx="4143375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endParaRPr lang="pl-PL" altLang="pl-PL" sz="120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2052" name="Symbol zastępczy zawartości 10"/>
          <p:cNvSpPr>
            <a:spLocks noGrp="1"/>
          </p:cNvSpPr>
          <p:nvPr>
            <p:ph idx="4294967295"/>
          </p:nvPr>
        </p:nvSpPr>
        <p:spPr>
          <a:xfrm>
            <a:off x="107950" y="1484313"/>
            <a:ext cx="9036050" cy="4525962"/>
          </a:xfrm>
        </p:spPr>
        <p:txBody>
          <a:bodyPr/>
          <a:lstStyle/>
          <a:p>
            <a:pPr marL="0" indent="0" algn="ctr" eaLnBrk="1" hangingPunct="1">
              <a:buFontTx/>
              <a:buNone/>
            </a:pPr>
            <a:r>
              <a:rPr lang="pl-PL" altLang="pl-PL" sz="3400" b="1" dirty="0" smtClean="0">
                <a:solidFill>
                  <a:srgbClr val="CC0000"/>
                </a:solidFill>
              </a:rPr>
              <a:t>Regionalne </a:t>
            </a:r>
            <a:r>
              <a:rPr lang="pl-PL" altLang="pl-PL" sz="3400" b="1" dirty="0">
                <a:solidFill>
                  <a:srgbClr val="CC0000"/>
                </a:solidFill>
              </a:rPr>
              <a:t>Inwestycje Terytorialne </a:t>
            </a:r>
            <a:br>
              <a:rPr lang="pl-PL" altLang="pl-PL" sz="3400" b="1" dirty="0">
                <a:solidFill>
                  <a:srgbClr val="CC0000"/>
                </a:solidFill>
              </a:rPr>
            </a:br>
            <a:r>
              <a:rPr lang="pl-PL" altLang="pl-PL" sz="3400" b="1" dirty="0">
                <a:solidFill>
                  <a:srgbClr val="CC0000"/>
                </a:solidFill>
              </a:rPr>
              <a:t>w perspektywie finansowej 2014-2020 </a:t>
            </a:r>
            <a:br>
              <a:rPr lang="pl-PL" altLang="pl-PL" sz="3400" b="1" dirty="0">
                <a:solidFill>
                  <a:srgbClr val="CC0000"/>
                </a:solidFill>
              </a:rPr>
            </a:br>
            <a:r>
              <a:rPr lang="pl-PL" altLang="pl-PL" sz="3400" b="1" dirty="0">
                <a:solidFill>
                  <a:srgbClr val="CC0000"/>
                </a:solidFill>
              </a:rPr>
              <a:t>dla subregionu </a:t>
            </a:r>
            <a:r>
              <a:rPr lang="pl-PL" altLang="pl-PL" sz="3400" b="1" dirty="0" smtClean="0">
                <a:solidFill>
                  <a:srgbClr val="CC0000"/>
                </a:solidFill>
              </a:rPr>
              <a:t>siedleckiego</a:t>
            </a:r>
            <a:endParaRPr lang="pl-PL" altLang="pl-PL" sz="3400" b="1" dirty="0">
              <a:solidFill>
                <a:srgbClr val="CC0000"/>
              </a:solidFill>
            </a:endParaRPr>
          </a:p>
          <a:p>
            <a:pPr marL="0" indent="0" eaLnBrk="1" hangingPunct="1">
              <a:buFontTx/>
              <a:buNone/>
            </a:pPr>
            <a:endParaRPr lang="pl-PL" altLang="pl-PL" sz="2000" b="1" dirty="0" smtClean="0">
              <a:solidFill>
                <a:srgbClr val="CC0000"/>
              </a:solidFill>
            </a:endParaRPr>
          </a:p>
          <a:p>
            <a:pPr marL="0" indent="0" eaLnBrk="1" hangingPunct="1">
              <a:buFontTx/>
              <a:buNone/>
            </a:pPr>
            <a:endParaRPr lang="pl-PL" altLang="pl-PL" sz="2000" b="1" dirty="0">
              <a:solidFill>
                <a:srgbClr val="CC0000"/>
              </a:solidFill>
            </a:endParaRPr>
          </a:p>
          <a:p>
            <a:pPr marL="2871788" indent="3584575" eaLnBrk="1" hangingPunct="1">
              <a:buFontTx/>
              <a:buNone/>
            </a:pPr>
            <a:r>
              <a:rPr lang="pl-PL" altLang="pl-PL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Adam Struzik</a:t>
            </a:r>
            <a:br>
              <a:rPr lang="pl-PL" altLang="pl-PL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pl-PL" altLang="pl-PL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Marszałek Województwa Mazowieckiego</a:t>
            </a:r>
          </a:p>
          <a:p>
            <a:pPr algn="ctr" eaLnBrk="1" hangingPunct="1">
              <a:buFontTx/>
              <a:buNone/>
            </a:pPr>
            <a:endParaRPr lang="pl-PL" altLang="pl-PL" sz="4000" dirty="0" smtClean="0"/>
          </a:p>
          <a:p>
            <a:pPr algn="ctr" eaLnBrk="1" hangingPunct="1">
              <a:buFontTx/>
              <a:buNone/>
            </a:pPr>
            <a:endParaRPr lang="pl-PL" altLang="pl-PL" sz="2500" b="1" i="1" dirty="0" smtClean="0"/>
          </a:p>
          <a:p>
            <a:pPr algn="ctr" eaLnBrk="1" hangingPunct="1">
              <a:buFontTx/>
              <a:buNone/>
            </a:pPr>
            <a:endParaRPr lang="pl-PL" altLang="pl-PL" sz="2500" b="1" i="1" dirty="0" smtClean="0"/>
          </a:p>
        </p:txBody>
      </p:sp>
      <p:sp>
        <p:nvSpPr>
          <p:cNvPr id="2" name="pole tekstowe 1"/>
          <p:cNvSpPr txBox="1"/>
          <p:nvPr/>
        </p:nvSpPr>
        <p:spPr>
          <a:xfrm>
            <a:off x="2411760" y="6039341"/>
            <a:ext cx="40324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dirty="0" smtClean="0">
                <a:solidFill>
                  <a:srgbClr val="C00000"/>
                </a:solidFill>
              </a:rPr>
              <a:t>Siedlce, 20 lipca 2016 r.</a:t>
            </a:r>
            <a:endParaRPr lang="pl-PL" sz="16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179512" y="1593422"/>
            <a:ext cx="26642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1" dirty="0" smtClean="0">
                <a:solidFill>
                  <a:srgbClr val="CC0000"/>
                </a:solidFill>
              </a:rPr>
              <a:t>Obszary Strategicznej Interwencji</a:t>
            </a:r>
            <a:endParaRPr lang="pl-PL" sz="1600" b="1" dirty="0">
              <a:solidFill>
                <a:srgbClr val="CC0000"/>
              </a:solidFill>
            </a:endParaRPr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560" y="0"/>
            <a:ext cx="6480952" cy="6858000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24" y="4941169"/>
            <a:ext cx="4644632" cy="1916832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83" y="3188992"/>
            <a:ext cx="1790614" cy="1752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668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Grupa 20"/>
          <p:cNvGrpSpPr>
            <a:grpSpLocks/>
          </p:cNvGrpSpPr>
          <p:nvPr/>
        </p:nvGrpSpPr>
        <p:grpSpPr bwMode="auto">
          <a:xfrm>
            <a:off x="0" y="357188"/>
            <a:ext cx="9144000" cy="6500812"/>
            <a:chOff x="0" y="357166"/>
            <a:chExt cx="9144000" cy="6500834"/>
          </a:xfrm>
        </p:grpSpPr>
        <p:sp>
          <p:nvSpPr>
            <p:cNvPr id="13" name="Prostokąt 12"/>
            <p:cNvSpPr/>
            <p:nvPr/>
          </p:nvSpPr>
          <p:spPr>
            <a:xfrm>
              <a:off x="0" y="6500812"/>
              <a:ext cx="9144000" cy="357188"/>
            </a:xfrm>
            <a:prstGeom prst="rect">
              <a:avLst/>
            </a:prstGeom>
            <a:solidFill>
              <a:srgbClr val="FF0000"/>
            </a:solidFill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/>
            </a:p>
          </p:txBody>
        </p:sp>
        <p:grpSp>
          <p:nvGrpSpPr>
            <p:cNvPr id="7174" name="Grupa 19"/>
            <p:cNvGrpSpPr>
              <a:grpSpLocks/>
            </p:cNvGrpSpPr>
            <p:nvPr/>
          </p:nvGrpSpPr>
          <p:grpSpPr bwMode="auto">
            <a:xfrm>
              <a:off x="357158" y="357166"/>
              <a:ext cx="8429684" cy="422629"/>
              <a:chOff x="357158" y="357166"/>
              <a:chExt cx="8429684" cy="422629"/>
            </a:xfrm>
          </p:grpSpPr>
          <p:pic>
            <p:nvPicPr>
              <p:cNvPr id="7175" name="Obraz 4" descr="logotyp(claim)_pl.gif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158" y="357166"/>
                <a:ext cx="2214578" cy="4226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176" name="Obraz 6" descr="piktogramy_zestaw.gif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0826" y="357166"/>
                <a:ext cx="2286016" cy="3210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5124" name="pole tekstowe 3"/>
          <p:cNvSpPr txBox="1">
            <a:spLocks noChangeArrowheads="1"/>
          </p:cNvSpPr>
          <p:nvPr/>
        </p:nvSpPr>
        <p:spPr bwMode="auto">
          <a:xfrm>
            <a:off x="539750" y="1725613"/>
            <a:ext cx="8136706" cy="3947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285750" indent="-285750" algn="just">
              <a:spcBef>
                <a:spcPts val="300"/>
              </a:spcBef>
              <a:buFont typeface="Wingdings" panose="05000000000000000000" pitchFamily="2" charset="2"/>
              <a:buChar char="Ø"/>
              <a:defRPr/>
            </a:pPr>
            <a:r>
              <a:rPr lang="pl-PL" sz="1800" dirty="0" smtClean="0">
                <a:latin typeface="+mn-lt"/>
              </a:rPr>
              <a:t>Regionalne Inwestycje </a:t>
            </a:r>
            <a:r>
              <a:rPr lang="pl-PL" sz="1800" dirty="0">
                <a:latin typeface="+mn-lt"/>
              </a:rPr>
              <a:t>T</a:t>
            </a:r>
            <a:r>
              <a:rPr lang="pl-PL" sz="1800" dirty="0" smtClean="0">
                <a:latin typeface="+mn-lt"/>
              </a:rPr>
              <a:t>erytorialne (RIT) to mechanizm wprowadzony </a:t>
            </a:r>
            <a:br>
              <a:rPr lang="pl-PL" sz="1800" dirty="0" smtClean="0">
                <a:latin typeface="+mn-lt"/>
              </a:rPr>
            </a:br>
            <a:r>
              <a:rPr lang="pl-PL" sz="1800" dirty="0" smtClean="0">
                <a:latin typeface="+mn-lt"/>
              </a:rPr>
              <a:t>przez Samorząd Województwa Mazowieckiego skierowany do </a:t>
            </a:r>
            <a:br>
              <a:rPr lang="pl-PL" sz="1800" dirty="0" smtClean="0">
                <a:latin typeface="+mn-lt"/>
              </a:rPr>
            </a:br>
            <a:r>
              <a:rPr lang="pl-PL" sz="1800" dirty="0" smtClean="0">
                <a:latin typeface="+mn-lt"/>
              </a:rPr>
              <a:t>pięciu subregionów.</a:t>
            </a:r>
          </a:p>
          <a:p>
            <a:pPr algn="just">
              <a:spcBef>
                <a:spcPts val="300"/>
              </a:spcBef>
              <a:buFont typeface="Arial" panose="020B0604020202020204" pitchFamily="34" charset="0"/>
              <a:buNone/>
              <a:defRPr/>
            </a:pPr>
            <a:endParaRPr lang="pl-PL" sz="800" i="1" dirty="0" smtClean="0">
              <a:latin typeface="+mn-lt"/>
            </a:endParaRPr>
          </a:p>
          <a:p>
            <a:pPr algn="just">
              <a:spcBef>
                <a:spcPts val="300"/>
              </a:spcBef>
              <a:buFont typeface="Arial" panose="020B0604020202020204" pitchFamily="34" charset="0"/>
              <a:buNone/>
              <a:defRPr/>
            </a:pPr>
            <a:endParaRPr lang="pl-PL" sz="800" i="1" dirty="0" smtClean="0">
              <a:latin typeface="+mn-lt"/>
            </a:endParaRPr>
          </a:p>
          <a:p>
            <a:pPr marL="285750" indent="-285750" algn="just">
              <a:spcBef>
                <a:spcPts val="300"/>
              </a:spcBef>
              <a:buFont typeface="Wingdings" panose="05000000000000000000" pitchFamily="2" charset="2"/>
              <a:buChar char="Ø"/>
              <a:defRPr/>
            </a:pPr>
            <a:r>
              <a:rPr lang="pl-PL" sz="1800" dirty="0" smtClean="0">
                <a:latin typeface="+mn-lt"/>
              </a:rPr>
              <a:t>RIT realizuje politykę rozwoju opisaną w </a:t>
            </a:r>
            <a:r>
              <a:rPr lang="pl-PL" sz="1800" i="1" dirty="0" smtClean="0">
                <a:latin typeface="+mn-lt"/>
              </a:rPr>
              <a:t>SRWM do 2030 roku </a:t>
            </a:r>
            <a:r>
              <a:rPr lang="pl-PL" sz="1800" dirty="0" smtClean="0">
                <a:latin typeface="+mn-lt"/>
              </a:rPr>
              <a:t>skierowaną do OSI.</a:t>
            </a:r>
          </a:p>
          <a:p>
            <a:pPr algn="just">
              <a:spcBef>
                <a:spcPts val="300"/>
              </a:spcBef>
              <a:buFont typeface="Arial" panose="020B0604020202020204" pitchFamily="34" charset="0"/>
              <a:buNone/>
              <a:defRPr/>
            </a:pPr>
            <a:endParaRPr lang="pl-PL" sz="800" i="1" dirty="0" smtClean="0">
              <a:latin typeface="+mn-lt"/>
            </a:endParaRPr>
          </a:p>
          <a:p>
            <a:pPr algn="just">
              <a:spcBef>
                <a:spcPts val="300"/>
              </a:spcBef>
              <a:buFont typeface="Arial" panose="020B0604020202020204" pitchFamily="34" charset="0"/>
              <a:buNone/>
              <a:defRPr/>
            </a:pPr>
            <a:endParaRPr lang="pl-PL" sz="800" i="1" dirty="0" smtClean="0">
              <a:latin typeface="+mn-lt"/>
            </a:endParaRPr>
          </a:p>
          <a:p>
            <a:pPr marL="285750" indent="-285750" algn="just">
              <a:spcBef>
                <a:spcPts val="300"/>
              </a:spcBef>
              <a:buFont typeface="Wingdings" panose="05000000000000000000" pitchFamily="2" charset="2"/>
              <a:buChar char="Ø"/>
              <a:defRPr/>
            </a:pPr>
            <a:r>
              <a:rPr lang="pl-PL" sz="1800" dirty="0" smtClean="0">
                <a:latin typeface="+mn-lt"/>
              </a:rPr>
              <a:t>Podstawą RIT jest współpraca JST, która pozwala na kompleksowe, spójne, skoordynowane i skoncentrowane działania prorozwojowe </a:t>
            </a:r>
            <a:br>
              <a:rPr lang="pl-PL" sz="1800" dirty="0" smtClean="0">
                <a:latin typeface="+mn-lt"/>
              </a:rPr>
            </a:br>
            <a:r>
              <a:rPr lang="pl-PL" sz="1800" dirty="0" smtClean="0">
                <a:latin typeface="+mn-lt"/>
              </a:rPr>
              <a:t>na obszarze danego subregionu.</a:t>
            </a:r>
          </a:p>
          <a:p>
            <a:pPr algn="just">
              <a:spcBef>
                <a:spcPts val="300"/>
              </a:spcBef>
              <a:buFont typeface="Arial" panose="020B0604020202020204" pitchFamily="34" charset="0"/>
              <a:buNone/>
              <a:defRPr/>
            </a:pPr>
            <a:endParaRPr lang="pl-PL" sz="800" dirty="0" smtClean="0">
              <a:latin typeface="+mn-lt"/>
            </a:endParaRPr>
          </a:p>
          <a:p>
            <a:pPr algn="just">
              <a:spcBef>
                <a:spcPts val="300"/>
              </a:spcBef>
              <a:buFont typeface="Arial" panose="020B0604020202020204" pitchFamily="34" charset="0"/>
              <a:buNone/>
              <a:defRPr/>
            </a:pPr>
            <a:endParaRPr lang="pl-PL" sz="800" dirty="0" smtClean="0">
              <a:latin typeface="+mn-lt"/>
            </a:endParaRPr>
          </a:p>
          <a:p>
            <a:pPr marL="285750" indent="-285750" algn="just">
              <a:spcBef>
                <a:spcPts val="300"/>
              </a:spcBef>
              <a:buFont typeface="Wingdings" panose="05000000000000000000" pitchFamily="2" charset="2"/>
              <a:buChar char="Ø"/>
              <a:defRPr/>
            </a:pPr>
            <a:r>
              <a:rPr lang="pl-PL" sz="1800" dirty="0" smtClean="0">
                <a:latin typeface="+mn-lt"/>
              </a:rPr>
              <a:t>Dokumentem warunkującym realizację projektów w formule RIT są </a:t>
            </a:r>
            <a:r>
              <a:rPr lang="pl-PL" sz="1800" i="1" dirty="0" smtClean="0">
                <a:latin typeface="+mn-lt"/>
              </a:rPr>
              <a:t>Plany </a:t>
            </a:r>
            <a:r>
              <a:rPr lang="pl-PL" sz="1800" i="1" dirty="0">
                <a:latin typeface="+mn-lt"/>
              </a:rPr>
              <a:t>I</a:t>
            </a:r>
            <a:r>
              <a:rPr lang="pl-PL" sz="1800" i="1" dirty="0" smtClean="0">
                <a:latin typeface="+mn-lt"/>
              </a:rPr>
              <a:t>nwestycyjne dla subregionów objętych OSI-problemowymi.</a:t>
            </a:r>
          </a:p>
        </p:txBody>
      </p:sp>
      <p:sp>
        <p:nvSpPr>
          <p:cNvPr id="9" name="Prostokąt 1"/>
          <p:cNvSpPr>
            <a:spLocks noChangeArrowheads="1"/>
          </p:cNvSpPr>
          <p:nvPr/>
        </p:nvSpPr>
        <p:spPr bwMode="auto">
          <a:xfrm>
            <a:off x="895350" y="1077913"/>
            <a:ext cx="772051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 sz="2000" b="1" dirty="0">
                <a:solidFill>
                  <a:srgbClr val="CC0000"/>
                </a:solidFill>
                <a:latin typeface="+mn-lt"/>
              </a:rPr>
              <a:t>Regionalne Inwestycje Terytorialne – podstawowe informacje </a:t>
            </a:r>
            <a:endParaRPr lang="pl-PL" altLang="pl-PL" sz="2000" dirty="0">
              <a:solidFill>
                <a:srgbClr val="CC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037736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8" name="Grupa 20"/>
          <p:cNvGrpSpPr>
            <a:grpSpLocks/>
          </p:cNvGrpSpPr>
          <p:nvPr/>
        </p:nvGrpSpPr>
        <p:grpSpPr bwMode="auto">
          <a:xfrm>
            <a:off x="0" y="357188"/>
            <a:ext cx="9144000" cy="6500812"/>
            <a:chOff x="0" y="357166"/>
            <a:chExt cx="9144000" cy="6500834"/>
          </a:xfrm>
        </p:grpSpPr>
        <p:sp>
          <p:nvSpPr>
            <p:cNvPr id="13" name="Prostokąt 12"/>
            <p:cNvSpPr/>
            <p:nvPr/>
          </p:nvSpPr>
          <p:spPr>
            <a:xfrm>
              <a:off x="0" y="6500812"/>
              <a:ext cx="9144000" cy="357188"/>
            </a:xfrm>
            <a:prstGeom prst="rect">
              <a:avLst/>
            </a:prstGeom>
            <a:solidFill>
              <a:srgbClr val="FF0000"/>
            </a:solidFill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/>
            </a:p>
          </p:txBody>
        </p:sp>
        <p:grpSp>
          <p:nvGrpSpPr>
            <p:cNvPr id="9222" name="Grupa 19"/>
            <p:cNvGrpSpPr>
              <a:grpSpLocks/>
            </p:cNvGrpSpPr>
            <p:nvPr/>
          </p:nvGrpSpPr>
          <p:grpSpPr bwMode="auto">
            <a:xfrm>
              <a:off x="357158" y="357166"/>
              <a:ext cx="8429684" cy="422629"/>
              <a:chOff x="357158" y="357166"/>
              <a:chExt cx="8429684" cy="422629"/>
            </a:xfrm>
          </p:grpSpPr>
          <p:pic>
            <p:nvPicPr>
              <p:cNvPr id="9223" name="Obraz 4" descr="logotyp(claim)_pl.gif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158" y="357166"/>
                <a:ext cx="2214578" cy="4226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224" name="Obraz 6" descr="piktogramy_zestaw.gif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0826" y="357166"/>
                <a:ext cx="2286016" cy="3210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5124" name="pole tekstowe 3"/>
          <p:cNvSpPr txBox="1">
            <a:spLocks noChangeArrowheads="1"/>
          </p:cNvSpPr>
          <p:nvPr/>
        </p:nvSpPr>
        <p:spPr bwMode="auto">
          <a:xfrm>
            <a:off x="540000" y="1724400"/>
            <a:ext cx="8136000" cy="3939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285750" indent="-285750" algn="just">
              <a:spcBef>
                <a:spcPts val="0"/>
              </a:spcBef>
              <a:buFont typeface="Wingdings" panose="05000000000000000000" pitchFamily="2" charset="2"/>
              <a:buChar char="Ø"/>
              <a:defRPr/>
            </a:pPr>
            <a:r>
              <a:rPr lang="pl-PL" sz="1800" dirty="0" smtClean="0">
                <a:latin typeface="+mn-lt"/>
              </a:rPr>
              <a:t>Projekty w ramach </a:t>
            </a:r>
            <a:r>
              <a:rPr lang="pl-PL" sz="1800" i="1" dirty="0" smtClean="0">
                <a:latin typeface="+mn-lt"/>
              </a:rPr>
              <a:t>Planów Inwestycyjnych </a:t>
            </a:r>
            <a:r>
              <a:rPr lang="pl-PL" sz="1800" dirty="0" smtClean="0">
                <a:latin typeface="+mn-lt"/>
              </a:rPr>
              <a:t>muszą posiadać charakter zintegrowany i stanowić logiczną całość. </a:t>
            </a:r>
          </a:p>
          <a:p>
            <a:pPr marL="285750" indent="-285750" algn="just">
              <a:spcBef>
                <a:spcPts val="0"/>
              </a:spcBef>
              <a:buFont typeface="Wingdings" panose="05000000000000000000" pitchFamily="2" charset="2"/>
              <a:buChar char="Ø"/>
              <a:defRPr/>
            </a:pPr>
            <a:endParaRPr lang="pl-PL" sz="1800" dirty="0" smtClean="0">
              <a:latin typeface="+mn-lt"/>
            </a:endParaRPr>
          </a:p>
          <a:p>
            <a:pPr marL="285750" indent="-285750" algn="just">
              <a:spcBef>
                <a:spcPts val="0"/>
              </a:spcBef>
              <a:buFont typeface="Wingdings" panose="05000000000000000000" pitchFamily="2" charset="2"/>
              <a:buChar char="Ø"/>
              <a:defRPr/>
            </a:pPr>
            <a:r>
              <a:rPr lang="pl-PL" sz="1800" dirty="0" smtClean="0">
                <a:latin typeface="+mn-lt"/>
              </a:rPr>
              <a:t>Projekty zintegrowane należy rozumieć jako wiązki projektów realizowane </a:t>
            </a:r>
            <a:br>
              <a:rPr lang="pl-PL" sz="1800" dirty="0" smtClean="0">
                <a:latin typeface="+mn-lt"/>
              </a:rPr>
            </a:br>
            <a:r>
              <a:rPr lang="pl-PL" sz="1800" dirty="0" smtClean="0">
                <a:latin typeface="+mn-lt"/>
              </a:rPr>
              <a:t>w ramach różnych </a:t>
            </a:r>
            <a:r>
              <a:rPr lang="pl-PL" sz="1800" i="1" dirty="0" smtClean="0">
                <a:latin typeface="+mn-lt"/>
              </a:rPr>
              <a:t>Planów </a:t>
            </a:r>
            <a:r>
              <a:rPr lang="pl-PL" sz="1800" i="1" dirty="0">
                <a:latin typeface="+mn-lt"/>
              </a:rPr>
              <a:t>I</a:t>
            </a:r>
            <a:r>
              <a:rPr lang="pl-PL" sz="1800" i="1" dirty="0" smtClean="0">
                <a:latin typeface="+mn-lt"/>
              </a:rPr>
              <a:t>nwestycyjnych </a:t>
            </a:r>
            <a:r>
              <a:rPr lang="pl-PL" sz="1800" dirty="0" smtClean="0">
                <a:latin typeface="+mn-lt"/>
              </a:rPr>
              <a:t>objętych Programem.</a:t>
            </a:r>
          </a:p>
          <a:p>
            <a:pPr marL="285750" indent="-285750" algn="just">
              <a:spcBef>
                <a:spcPts val="0"/>
              </a:spcBef>
              <a:buFont typeface="Wingdings" panose="05000000000000000000" pitchFamily="2" charset="2"/>
              <a:buChar char="Ø"/>
              <a:defRPr/>
            </a:pPr>
            <a:endParaRPr lang="pl-PL" sz="800" dirty="0" smtClean="0">
              <a:latin typeface="+mn-lt"/>
            </a:endParaRPr>
          </a:p>
          <a:p>
            <a:pPr marL="285750" indent="-285750" algn="just">
              <a:spcBef>
                <a:spcPts val="0"/>
              </a:spcBef>
              <a:buFont typeface="Wingdings" panose="05000000000000000000" pitchFamily="2" charset="2"/>
              <a:buChar char="Ø"/>
              <a:defRPr/>
            </a:pPr>
            <a:r>
              <a:rPr lang="pl-PL" sz="1800" dirty="0" smtClean="0">
                <a:latin typeface="+mn-lt"/>
              </a:rPr>
              <a:t>Nabór wniosków na projekty wspófinansowane z EFRR wskazane w </a:t>
            </a:r>
            <a:r>
              <a:rPr lang="pl-PL" sz="1800" i="1" dirty="0" smtClean="0">
                <a:latin typeface="+mn-lt"/>
              </a:rPr>
              <a:t>Planie Inwestycyjnym dla subregionów objętych OSI-problemowymi </a:t>
            </a:r>
            <a:r>
              <a:rPr lang="pl-PL" sz="1800" dirty="0" smtClean="0">
                <a:latin typeface="+mn-lt"/>
              </a:rPr>
              <a:t>odbywa się </a:t>
            </a:r>
            <a:br>
              <a:rPr lang="pl-PL" sz="1800" dirty="0" smtClean="0">
                <a:latin typeface="+mn-lt"/>
              </a:rPr>
            </a:br>
            <a:r>
              <a:rPr lang="pl-PL" sz="1800" dirty="0" smtClean="0">
                <a:latin typeface="+mn-lt"/>
              </a:rPr>
              <a:t>w trybie konkursowym, w tym również poprzez ogłaszanie odrębnych postępowań na wybór inwestycji wynikających z tych </a:t>
            </a:r>
            <a:r>
              <a:rPr lang="pl-PL" sz="1800" i="1" dirty="0" smtClean="0">
                <a:latin typeface="+mn-lt"/>
              </a:rPr>
              <a:t>Planów Inwestycyjnych. </a:t>
            </a:r>
          </a:p>
          <a:p>
            <a:pPr marL="285750" indent="-285750" algn="just">
              <a:spcBef>
                <a:spcPts val="0"/>
              </a:spcBef>
              <a:buFont typeface="Wingdings" panose="05000000000000000000" pitchFamily="2" charset="2"/>
              <a:buChar char="Ø"/>
              <a:defRPr/>
            </a:pPr>
            <a:endParaRPr lang="pl-PL" sz="800" dirty="0" smtClean="0">
              <a:latin typeface="+mn-lt"/>
            </a:endParaRPr>
          </a:p>
          <a:p>
            <a:pPr marL="285750" indent="-285750" algn="just">
              <a:spcBef>
                <a:spcPts val="0"/>
              </a:spcBef>
              <a:buFont typeface="Wingdings" panose="05000000000000000000" pitchFamily="2" charset="2"/>
              <a:buChar char="Ø"/>
              <a:defRPr/>
            </a:pPr>
            <a:r>
              <a:rPr lang="pl-PL" sz="1800" dirty="0" smtClean="0">
                <a:latin typeface="+mn-lt"/>
              </a:rPr>
              <a:t>Projekty towarzyszące współfinansowane z EFS będą promowane przyznaniem dodatkowych punktów podczas oceny wniosków projektowych.</a:t>
            </a:r>
          </a:p>
        </p:txBody>
      </p:sp>
      <p:sp>
        <p:nvSpPr>
          <p:cNvPr id="9220" name="Prostokąt 1"/>
          <p:cNvSpPr>
            <a:spLocks noChangeArrowheads="1"/>
          </p:cNvSpPr>
          <p:nvPr/>
        </p:nvSpPr>
        <p:spPr bwMode="auto">
          <a:xfrm>
            <a:off x="895350" y="1077913"/>
            <a:ext cx="772051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 sz="2000" b="1" dirty="0">
                <a:solidFill>
                  <a:srgbClr val="CC0000"/>
                </a:solidFill>
                <a:latin typeface="+mn-lt"/>
              </a:rPr>
              <a:t>Regionalne Inwestycje Terytorialne – podstawowe informacje </a:t>
            </a:r>
            <a:endParaRPr lang="pl-PL" altLang="pl-PL" sz="2000" dirty="0">
              <a:solidFill>
                <a:srgbClr val="CC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9738311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Grupa 20"/>
          <p:cNvGrpSpPr>
            <a:grpSpLocks/>
          </p:cNvGrpSpPr>
          <p:nvPr/>
        </p:nvGrpSpPr>
        <p:grpSpPr bwMode="auto">
          <a:xfrm>
            <a:off x="0" y="357188"/>
            <a:ext cx="9144000" cy="6500812"/>
            <a:chOff x="0" y="357166"/>
            <a:chExt cx="9144000" cy="6500834"/>
          </a:xfrm>
        </p:grpSpPr>
        <p:sp>
          <p:nvSpPr>
            <p:cNvPr id="13" name="Prostokąt 12"/>
            <p:cNvSpPr/>
            <p:nvPr/>
          </p:nvSpPr>
          <p:spPr>
            <a:xfrm>
              <a:off x="0" y="6500812"/>
              <a:ext cx="9144000" cy="357188"/>
            </a:xfrm>
            <a:prstGeom prst="rect">
              <a:avLst/>
            </a:prstGeom>
            <a:solidFill>
              <a:srgbClr val="FF0000"/>
            </a:solidFill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/>
            </a:p>
          </p:txBody>
        </p:sp>
        <p:grpSp>
          <p:nvGrpSpPr>
            <p:cNvPr id="11270" name="Grupa 19"/>
            <p:cNvGrpSpPr>
              <a:grpSpLocks/>
            </p:cNvGrpSpPr>
            <p:nvPr/>
          </p:nvGrpSpPr>
          <p:grpSpPr bwMode="auto">
            <a:xfrm>
              <a:off x="357158" y="357166"/>
              <a:ext cx="8429684" cy="422629"/>
              <a:chOff x="357158" y="357166"/>
              <a:chExt cx="8429684" cy="422629"/>
            </a:xfrm>
          </p:grpSpPr>
          <p:pic>
            <p:nvPicPr>
              <p:cNvPr id="11271" name="Obraz 4" descr="logotyp(claim)_pl.gif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158" y="357166"/>
                <a:ext cx="2214578" cy="4226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272" name="Obraz 6" descr="piktogramy_zestaw.gif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0826" y="357166"/>
                <a:ext cx="2286016" cy="3210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11267" name="Symbol zastępczy zawartości 16"/>
          <p:cNvSpPr>
            <a:spLocks noGrp="1"/>
          </p:cNvSpPr>
          <p:nvPr>
            <p:ph idx="1"/>
          </p:nvPr>
        </p:nvSpPr>
        <p:spPr>
          <a:xfrm>
            <a:off x="323850" y="2420887"/>
            <a:ext cx="8496300" cy="2304257"/>
          </a:xfrm>
        </p:spPr>
        <p:txBody>
          <a:bodyPr/>
          <a:lstStyle/>
          <a:p>
            <a:pPr algn="just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pl-PL" altLang="pl-PL" sz="1800" dirty="0" smtClean="0">
                <a:latin typeface="+mj-lt"/>
                <a:cs typeface="Arial" panose="020B0604020202020204" pitchFamily="34" charset="0"/>
              </a:rPr>
              <a:t>	</a:t>
            </a:r>
            <a:r>
              <a:rPr lang="pl-PL" altLang="pl-PL" sz="1800" kern="1200" dirty="0">
                <a:latin typeface="+mj-lt"/>
                <a:cs typeface="Arial" panose="020B0604020202020204" pitchFamily="34" charset="0"/>
              </a:rPr>
              <a:t>Podstawą realizacji RIT jest współpraca oparta na porozumieniu pomiędzy liderem </a:t>
            </a:r>
            <a:r>
              <a:rPr lang="pl-PL" altLang="pl-PL" sz="1800" kern="1200" dirty="0" smtClean="0">
                <a:latin typeface="+mj-lt"/>
                <a:cs typeface="Arial" panose="020B0604020202020204" pitchFamily="34" charset="0"/>
              </a:rPr>
              <a:t>subregionu – Miastem Siedlce – a </a:t>
            </a:r>
            <a:r>
              <a:rPr lang="pl-PL" altLang="pl-PL" sz="1800" kern="1200" dirty="0">
                <a:latin typeface="+mj-lt"/>
                <a:cs typeface="Arial" panose="020B0604020202020204" pitchFamily="34" charset="0"/>
              </a:rPr>
              <a:t>innymi jednostkami samorządu terytorialnego układu </a:t>
            </a:r>
            <a:r>
              <a:rPr lang="pl-PL" altLang="pl-PL" sz="1800" kern="1200" dirty="0" smtClean="0">
                <a:latin typeface="+mj-lt"/>
                <a:cs typeface="Arial" panose="020B0604020202020204" pitchFamily="34" charset="0"/>
              </a:rPr>
              <a:t>przestrzenno-funkcjonalnego</a:t>
            </a:r>
            <a:r>
              <a:rPr lang="pl-PL" altLang="pl-PL" sz="1800" kern="1200" dirty="0">
                <a:latin typeface="+mj-lt"/>
                <a:cs typeface="Arial" panose="020B0604020202020204" pitchFamily="34" charset="0"/>
              </a:rPr>
              <a:t>, charakteryzującego się wspólnymi uwarunkowaniami, potrzebami i kierunkami </a:t>
            </a:r>
            <a:r>
              <a:rPr lang="pl-PL" altLang="pl-PL" sz="1800" kern="1200" dirty="0" smtClean="0">
                <a:latin typeface="+mj-lt"/>
                <a:cs typeface="Arial" panose="020B0604020202020204" pitchFamily="34" charset="0"/>
              </a:rPr>
              <a:t>rozwoju (Powiaty: Siedlecki, Sokołowski, Węgrowski, Łosicki).</a:t>
            </a:r>
            <a:endParaRPr lang="pl-PL" altLang="pl-PL" sz="1800" kern="1200" dirty="0">
              <a:latin typeface="+mj-lt"/>
              <a:cs typeface="Arial" panose="020B0604020202020204" pitchFamily="34" charset="0"/>
            </a:endParaRPr>
          </a:p>
          <a:p>
            <a:pPr algn="just" eaLnBrk="1" hangingPunct="1">
              <a:buFont typeface="Arial" panose="020B0604020202020204" pitchFamily="34" charset="0"/>
              <a:buNone/>
            </a:pPr>
            <a:endParaRPr lang="pl-PL" altLang="pl-PL" sz="1800" kern="1200" dirty="0">
              <a:latin typeface="+mj-lt"/>
              <a:cs typeface="Arial" panose="020B0604020202020204" pitchFamily="34" charset="0"/>
            </a:endParaRPr>
          </a:p>
          <a:p>
            <a:pPr eaLnBrk="1" hangingPunct="1"/>
            <a:endParaRPr lang="pl-PL" altLang="pl-PL" sz="800" dirty="0" smtClean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9" name="Tytuł 1"/>
          <p:cNvSpPr txBox="1">
            <a:spLocks/>
          </p:cNvSpPr>
          <p:nvPr/>
        </p:nvSpPr>
        <p:spPr bwMode="auto">
          <a:xfrm>
            <a:off x="-16918" y="1196752"/>
            <a:ext cx="9160918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pl-PL" sz="2000" b="1" kern="0" dirty="0" smtClean="0">
                <a:solidFill>
                  <a:srgbClr val="C00000"/>
                </a:solidFill>
              </a:rPr>
              <a:t>Partnerstwo RIT w subregionie siedleckim</a:t>
            </a:r>
          </a:p>
        </p:txBody>
      </p:sp>
    </p:spTree>
    <p:extLst>
      <p:ext uri="{BB962C8B-B14F-4D97-AF65-F5344CB8AC3E}">
        <p14:creationId xmlns:p14="http://schemas.microsoft.com/office/powerpoint/2010/main" val="26863087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ytuł 1"/>
          <p:cNvSpPr txBox="1">
            <a:spLocks/>
          </p:cNvSpPr>
          <p:nvPr/>
        </p:nvSpPr>
        <p:spPr bwMode="auto">
          <a:xfrm>
            <a:off x="0" y="1124744"/>
            <a:ext cx="9160918" cy="360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pl-PL" sz="1600" b="1" kern="0" dirty="0" smtClean="0">
                <a:solidFill>
                  <a:srgbClr val="CC0000"/>
                </a:solidFill>
              </a:rPr>
              <a:t>Obszar realizacji </a:t>
            </a:r>
            <a:r>
              <a:rPr lang="pl-PL" altLang="pl-PL" sz="1600" b="1" i="1" dirty="0" smtClean="0">
                <a:solidFill>
                  <a:srgbClr val="CC0000"/>
                </a:solidFill>
              </a:rPr>
              <a:t>Planu </a:t>
            </a:r>
            <a:r>
              <a:rPr lang="pl-PL" altLang="pl-PL" sz="1600" b="1" i="1" dirty="0">
                <a:solidFill>
                  <a:srgbClr val="CC0000"/>
                </a:solidFill>
              </a:rPr>
              <a:t>I</a:t>
            </a:r>
            <a:r>
              <a:rPr lang="pl-PL" altLang="pl-PL" sz="1600" b="1" i="1" dirty="0" smtClean="0">
                <a:solidFill>
                  <a:srgbClr val="CC0000"/>
                </a:solidFill>
              </a:rPr>
              <a:t>nwestycyjnego </a:t>
            </a:r>
            <a:r>
              <a:rPr lang="pl-PL" altLang="pl-PL" sz="1600" b="1" i="1" dirty="0">
                <a:solidFill>
                  <a:srgbClr val="CC0000"/>
                </a:solidFill>
              </a:rPr>
              <a:t>dla miasta </a:t>
            </a:r>
            <a:r>
              <a:rPr lang="pl-PL" altLang="pl-PL" sz="1600" b="1" i="1" dirty="0" smtClean="0">
                <a:solidFill>
                  <a:srgbClr val="CC0000"/>
                </a:solidFill>
              </a:rPr>
              <a:t>Siedlce </a:t>
            </a:r>
            <a:r>
              <a:rPr lang="pl-PL" altLang="pl-PL" sz="1600" b="1" i="1" dirty="0">
                <a:solidFill>
                  <a:srgbClr val="CC0000"/>
                </a:solidFill>
              </a:rPr>
              <a:t>i subregionu </a:t>
            </a:r>
            <a:r>
              <a:rPr lang="pl-PL" altLang="pl-PL" sz="1600" b="1" i="1" dirty="0" smtClean="0">
                <a:solidFill>
                  <a:srgbClr val="CC0000"/>
                </a:solidFill>
              </a:rPr>
              <a:t>siedleckiego</a:t>
            </a:r>
            <a:r>
              <a:rPr lang="pl-PL" altLang="pl-PL" sz="1600" b="1" dirty="0" smtClean="0">
                <a:solidFill>
                  <a:srgbClr val="CC0000"/>
                </a:solidFill>
              </a:rPr>
              <a:t>, </a:t>
            </a:r>
            <a:br>
              <a:rPr lang="pl-PL" altLang="pl-PL" sz="1600" b="1" dirty="0" smtClean="0">
                <a:solidFill>
                  <a:srgbClr val="CC0000"/>
                </a:solidFill>
              </a:rPr>
            </a:br>
            <a:r>
              <a:rPr lang="pl-PL" sz="1600" b="1" kern="0" dirty="0" smtClean="0">
                <a:solidFill>
                  <a:srgbClr val="CC0000"/>
                </a:solidFill>
              </a:rPr>
              <a:t>wraz z wyszczególnieniem obszarów bezpośredniej realizacji zadań inwestycyjnych</a:t>
            </a: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00" b="15350"/>
          <a:stretch/>
        </p:blipFill>
        <p:spPr>
          <a:xfrm>
            <a:off x="1763688" y="1772816"/>
            <a:ext cx="5512171" cy="4536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683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2" name="Grupa 20"/>
          <p:cNvGrpSpPr>
            <a:grpSpLocks/>
          </p:cNvGrpSpPr>
          <p:nvPr/>
        </p:nvGrpSpPr>
        <p:grpSpPr bwMode="auto">
          <a:xfrm>
            <a:off x="0" y="357188"/>
            <a:ext cx="9144000" cy="6500812"/>
            <a:chOff x="0" y="357166"/>
            <a:chExt cx="9144000" cy="6500834"/>
          </a:xfrm>
        </p:grpSpPr>
        <p:sp>
          <p:nvSpPr>
            <p:cNvPr id="13" name="Prostokąt 12"/>
            <p:cNvSpPr/>
            <p:nvPr/>
          </p:nvSpPr>
          <p:spPr>
            <a:xfrm>
              <a:off x="0" y="6500812"/>
              <a:ext cx="9144000" cy="357188"/>
            </a:xfrm>
            <a:prstGeom prst="rect">
              <a:avLst/>
            </a:prstGeom>
            <a:solidFill>
              <a:srgbClr val="FF0000"/>
            </a:solidFill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/>
            </a:p>
          </p:txBody>
        </p:sp>
        <p:grpSp>
          <p:nvGrpSpPr>
            <p:cNvPr id="15369" name="Grupa 19"/>
            <p:cNvGrpSpPr>
              <a:grpSpLocks/>
            </p:cNvGrpSpPr>
            <p:nvPr/>
          </p:nvGrpSpPr>
          <p:grpSpPr bwMode="auto">
            <a:xfrm>
              <a:off x="357158" y="357166"/>
              <a:ext cx="8429684" cy="422629"/>
              <a:chOff x="357158" y="357166"/>
              <a:chExt cx="8429684" cy="422629"/>
            </a:xfrm>
          </p:grpSpPr>
          <p:pic>
            <p:nvPicPr>
              <p:cNvPr id="15370" name="Obraz 4" descr="logotyp(claim)_pl.gif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158" y="357166"/>
                <a:ext cx="2214578" cy="4226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71" name="Obraz 6" descr="piktogramy_zestaw.gif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0826" y="357166"/>
                <a:ext cx="2286016" cy="3210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10" name="Symbol zastępczy zawartości 16"/>
          <p:cNvSpPr txBox="1">
            <a:spLocks/>
          </p:cNvSpPr>
          <p:nvPr/>
        </p:nvSpPr>
        <p:spPr bwMode="auto">
          <a:xfrm>
            <a:off x="251520" y="2360613"/>
            <a:ext cx="8648005" cy="3444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pl-PL" altLang="pl-PL" sz="1800" dirty="0" smtClean="0">
                <a:latin typeface="+mj-lt"/>
                <a:cs typeface="Arial" panose="020B0604020202020204" pitchFamily="34" charset="0"/>
              </a:rPr>
              <a:t>Niski poziom </a:t>
            </a:r>
            <a:r>
              <a:rPr lang="pl-PL" altLang="pl-PL" sz="1800" dirty="0">
                <a:latin typeface="+mj-lt"/>
                <a:cs typeface="Arial" panose="020B0604020202020204" pitchFamily="34" charset="0"/>
              </a:rPr>
              <a:t>PKB na mieszkańca</a:t>
            </a:r>
          </a:p>
          <a:p>
            <a:pPr eaLnBrk="1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pl-PL" altLang="pl-PL" sz="1800" dirty="0" smtClean="0">
                <a:latin typeface="+mj-lt"/>
                <a:cs typeface="Arial" panose="020B0604020202020204" pitchFamily="34" charset="0"/>
              </a:rPr>
              <a:t>Wysoki </a:t>
            </a:r>
            <a:r>
              <a:rPr lang="pl-PL" altLang="pl-PL" sz="1800" dirty="0">
                <a:latin typeface="+mj-lt"/>
                <a:cs typeface="Arial" panose="020B0604020202020204" pitchFamily="34" charset="0"/>
              </a:rPr>
              <a:t>udział pracujących w rolnictwie</a:t>
            </a:r>
          </a:p>
          <a:p>
            <a:pPr eaLnBrk="1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pl-PL" altLang="pl-PL" sz="1800" dirty="0" smtClean="0">
                <a:latin typeface="+mj-lt"/>
                <a:cs typeface="Arial" panose="020B0604020202020204" pitchFamily="34" charset="0"/>
              </a:rPr>
              <a:t>Wysokie </a:t>
            </a:r>
            <a:r>
              <a:rPr lang="pl-PL" altLang="pl-PL" sz="1800" dirty="0">
                <a:latin typeface="+mj-lt"/>
                <a:cs typeface="Arial" panose="020B0604020202020204" pitchFamily="34" charset="0"/>
              </a:rPr>
              <a:t>bezrobocie, w tym szczególnie wśród ludzi młodych</a:t>
            </a:r>
          </a:p>
          <a:p>
            <a:pPr eaLnBrk="1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pl-PL" altLang="pl-PL" sz="1800" dirty="0" smtClean="0">
                <a:latin typeface="+mj-lt"/>
                <a:cs typeface="Arial" panose="020B0604020202020204" pitchFamily="34" charset="0"/>
              </a:rPr>
              <a:t>Systematyczny</a:t>
            </a:r>
            <a:r>
              <a:rPr lang="pl-PL" altLang="pl-PL" sz="1800" dirty="0">
                <a:latin typeface="+mj-lt"/>
                <a:cs typeface="Arial" panose="020B0604020202020204" pitchFamily="34" charset="0"/>
              </a:rPr>
              <a:t>, długotrwały odpływ mieszkańców– przede wszystkim młodych i wykształconych</a:t>
            </a:r>
          </a:p>
          <a:p>
            <a:pPr eaLnBrk="1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pl-PL" altLang="pl-PL" sz="1800" dirty="0" smtClean="0">
                <a:latin typeface="+mj-lt"/>
                <a:cs typeface="Arial" panose="020B0604020202020204" pitchFamily="34" charset="0"/>
              </a:rPr>
              <a:t>Słaba </a:t>
            </a:r>
            <a:r>
              <a:rPr lang="pl-PL" altLang="pl-PL" sz="1800" dirty="0">
                <a:latin typeface="+mj-lt"/>
                <a:cs typeface="Arial" panose="020B0604020202020204" pitchFamily="34" charset="0"/>
              </a:rPr>
              <a:t>dostępność do usług</a:t>
            </a:r>
          </a:p>
          <a:p>
            <a:pPr eaLnBrk="1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pl-PL" altLang="pl-PL" sz="1800" dirty="0" smtClean="0">
                <a:latin typeface="+mj-lt"/>
                <a:cs typeface="Arial" panose="020B0604020202020204" pitchFamily="34" charset="0"/>
              </a:rPr>
              <a:t>Zbyt </a:t>
            </a:r>
            <a:r>
              <a:rPr lang="pl-PL" altLang="pl-PL" sz="1800" dirty="0">
                <a:latin typeface="+mj-lt"/>
                <a:cs typeface="Arial" panose="020B0604020202020204" pitchFamily="34" charset="0"/>
              </a:rPr>
              <a:t>niska dostępność komunikacyjna</a:t>
            </a:r>
          </a:p>
          <a:p>
            <a:pPr eaLnBrk="1" hangingPunct="1">
              <a:buNone/>
              <a:defRPr/>
            </a:pPr>
            <a:endParaRPr lang="pl-PL" altLang="pl-PL" sz="1800" dirty="0">
              <a:latin typeface="+mj-lt"/>
              <a:cs typeface="Arial" panose="020B0604020202020204" pitchFamily="34" charset="0"/>
            </a:endParaRPr>
          </a:p>
          <a:p>
            <a:pPr eaLnBrk="1" hangingPunct="1">
              <a:defRPr/>
            </a:pPr>
            <a:endParaRPr lang="pl-PL" altLang="pl-PL" sz="1800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15367" name="Prostokąt 1"/>
          <p:cNvSpPr>
            <a:spLocks noChangeArrowheads="1"/>
          </p:cNvSpPr>
          <p:nvPr/>
        </p:nvSpPr>
        <p:spPr bwMode="auto">
          <a:xfrm>
            <a:off x="0" y="960438"/>
            <a:ext cx="9144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pl-PL" altLang="pl-PL" sz="2000" b="1" dirty="0" smtClean="0">
                <a:solidFill>
                  <a:srgbClr val="CC0000"/>
                </a:solidFill>
                <a:latin typeface="+mn-lt"/>
              </a:rPr>
              <a:t>Problemy Obszaru zawarte </a:t>
            </a:r>
            <a:br>
              <a:rPr lang="pl-PL" altLang="pl-PL" sz="2000" b="1" dirty="0" smtClean="0">
                <a:solidFill>
                  <a:srgbClr val="CC0000"/>
                </a:solidFill>
                <a:latin typeface="+mn-lt"/>
              </a:rPr>
            </a:br>
            <a:r>
              <a:rPr lang="pl-PL" altLang="pl-PL" sz="2000" b="1" dirty="0" smtClean="0">
                <a:solidFill>
                  <a:srgbClr val="CC0000"/>
                </a:solidFill>
                <a:latin typeface="+mn-lt"/>
              </a:rPr>
              <a:t>w </a:t>
            </a:r>
            <a:r>
              <a:rPr lang="pl-PL" altLang="pl-PL" sz="2000" b="1" i="1" dirty="0">
                <a:solidFill>
                  <a:srgbClr val="CC0000"/>
                </a:solidFill>
                <a:latin typeface="+mn-lt"/>
              </a:rPr>
              <a:t>Planie Inwestycyjnym </a:t>
            </a:r>
            <a:r>
              <a:rPr lang="pl-PL" altLang="pl-PL" sz="2000" b="1" i="1" dirty="0" smtClean="0">
                <a:solidFill>
                  <a:srgbClr val="CC0000"/>
                </a:solidFill>
                <a:latin typeface="+mn-lt"/>
              </a:rPr>
              <a:t>Miasta Siedlce i subregionu siedleckiego</a:t>
            </a:r>
            <a:endParaRPr lang="pl-PL" altLang="pl-PL" sz="2000" b="1" i="1" dirty="0">
              <a:solidFill>
                <a:srgbClr val="CC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8071106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zaokrąglony 3"/>
          <p:cNvSpPr/>
          <p:nvPr/>
        </p:nvSpPr>
        <p:spPr>
          <a:xfrm>
            <a:off x="1043608" y="2348880"/>
            <a:ext cx="6912768" cy="244827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rgbClr val="FF0000"/>
              </a:buClr>
              <a:buNone/>
            </a:pPr>
            <a:r>
              <a:rPr lang="pl-PL" sz="2400" dirty="0">
                <a:solidFill>
                  <a:schemeClr val="tx1"/>
                </a:solidFill>
              </a:rPr>
              <a:t>Usprawnienie komunikacji w subregionie siedleckim oraz zwiększenie mobilności jego mieszkańców</a:t>
            </a:r>
          </a:p>
        </p:txBody>
      </p:sp>
      <p:sp>
        <p:nvSpPr>
          <p:cNvPr id="6" name="Tytuł 1"/>
          <p:cNvSpPr txBox="1">
            <a:spLocks/>
          </p:cNvSpPr>
          <p:nvPr/>
        </p:nvSpPr>
        <p:spPr bwMode="auto">
          <a:xfrm>
            <a:off x="0" y="1484784"/>
            <a:ext cx="9160918" cy="360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pl-PL" sz="2600" b="1" kern="0" dirty="0" smtClean="0">
                <a:solidFill>
                  <a:srgbClr val="C00000"/>
                </a:solidFill>
              </a:rPr>
              <a:t>Cel główny </a:t>
            </a:r>
            <a:r>
              <a:rPr lang="pl-PL" sz="2600" b="1" i="1" kern="0" dirty="0" smtClean="0">
                <a:solidFill>
                  <a:srgbClr val="C00000"/>
                </a:solidFill>
              </a:rPr>
              <a:t>Planu Inwestycyjnego</a:t>
            </a:r>
            <a:r>
              <a:rPr lang="pl-PL" sz="2600" b="1" kern="0" dirty="0" smtClean="0">
                <a:solidFill>
                  <a:srgbClr val="C00000"/>
                </a:solidFill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458636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ytuł 1"/>
          <p:cNvSpPr txBox="1">
            <a:spLocks/>
          </p:cNvSpPr>
          <p:nvPr/>
        </p:nvSpPr>
        <p:spPr bwMode="auto">
          <a:xfrm>
            <a:off x="-16918" y="1556792"/>
            <a:ext cx="9160918" cy="360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pl-PL" sz="2600" b="1" kern="0" dirty="0" smtClean="0">
                <a:solidFill>
                  <a:srgbClr val="C00000"/>
                </a:solidFill>
              </a:rPr>
              <a:t>Projekt wiodący</a:t>
            </a:r>
          </a:p>
        </p:txBody>
      </p:sp>
      <p:sp>
        <p:nvSpPr>
          <p:cNvPr id="18" name="Prostokąt zaokrąglony 17"/>
          <p:cNvSpPr/>
          <p:nvPr/>
        </p:nvSpPr>
        <p:spPr>
          <a:xfrm>
            <a:off x="971600" y="2348880"/>
            <a:ext cx="6912768" cy="17189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100" dirty="0">
                <a:solidFill>
                  <a:schemeClr val="tx1"/>
                </a:solidFill>
              </a:rPr>
              <a:t>Utworzenie Zintegrowanego Wielofunkcyjnego Węzła Wymiany Pasażerskiej w Siedlcach oraz </a:t>
            </a:r>
            <a:r>
              <a:rPr lang="pl-PL" sz="2100" dirty="0" smtClean="0">
                <a:solidFill>
                  <a:schemeClr val="tx1"/>
                </a:solidFill>
              </a:rPr>
              <a:t>rozbudowa</a:t>
            </a:r>
            <a:br>
              <a:rPr lang="pl-PL" sz="2100" dirty="0" smtClean="0">
                <a:solidFill>
                  <a:schemeClr val="tx1"/>
                </a:solidFill>
              </a:rPr>
            </a:br>
            <a:r>
              <a:rPr lang="pl-PL" sz="2100" dirty="0" smtClean="0">
                <a:solidFill>
                  <a:schemeClr val="tx1"/>
                </a:solidFill>
              </a:rPr>
              <a:t>i </a:t>
            </a:r>
            <a:r>
              <a:rPr lang="pl-PL" sz="2100" dirty="0">
                <a:solidFill>
                  <a:schemeClr val="tx1"/>
                </a:solidFill>
              </a:rPr>
              <a:t>modernizacja powiązanego z nim układu komunikacyjnego miasta i subregionu siedleckiego</a:t>
            </a:r>
            <a:endParaRPr lang="pl-PL" sz="2000" dirty="0">
              <a:solidFill>
                <a:schemeClr val="tx2"/>
              </a:solidFill>
            </a:endParaRPr>
          </a:p>
        </p:txBody>
      </p:sp>
      <p:sp>
        <p:nvSpPr>
          <p:cNvPr id="2" name="pole tekstowe 1"/>
          <p:cNvSpPr txBox="1"/>
          <p:nvPr/>
        </p:nvSpPr>
        <p:spPr>
          <a:xfrm>
            <a:off x="387077" y="4499828"/>
            <a:ext cx="83529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pl-PL" b="1" dirty="0" smtClean="0"/>
              <a:t>Kwota całkowita: 193 003 237 zł</a:t>
            </a:r>
            <a:endParaRPr lang="pl-PL" b="1" dirty="0"/>
          </a:p>
        </p:txBody>
      </p:sp>
    </p:spTree>
    <p:extLst>
      <p:ext uri="{BB962C8B-B14F-4D97-AF65-F5344CB8AC3E}">
        <p14:creationId xmlns:p14="http://schemas.microsoft.com/office/powerpoint/2010/main" val="865669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9552" y="764704"/>
            <a:ext cx="8229600" cy="652934"/>
          </a:xfrm>
        </p:spPr>
        <p:txBody>
          <a:bodyPr/>
          <a:lstStyle/>
          <a:p>
            <a:r>
              <a:rPr lang="pl-PL" sz="2600" b="1" dirty="0">
                <a:solidFill>
                  <a:srgbClr val="CC0000"/>
                </a:solidFill>
              </a:rPr>
              <a:t>Alokacja środków na zgłoszone projekty</a:t>
            </a:r>
          </a:p>
        </p:txBody>
      </p:sp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2303589"/>
              </p:ext>
            </p:extLst>
          </p:nvPr>
        </p:nvGraphicFramePr>
        <p:xfrm>
          <a:off x="657907" y="1340768"/>
          <a:ext cx="7992889" cy="51322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6915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91938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40434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320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Działanie</a:t>
                      </a:r>
                      <a:endParaRPr lang="pl-PL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0288" marR="30288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Alokacja w RPO WM </a:t>
                      </a:r>
                      <a:br>
                        <a:rPr lang="pl-PL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</a:br>
                      <a:r>
                        <a:rPr lang="pl-PL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(po kursie 4,24)</a:t>
                      </a:r>
                      <a:endParaRPr lang="pl-PL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0288" marR="30288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Siedlce</a:t>
                      </a:r>
                      <a:endParaRPr lang="pl-PL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0288" marR="30288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20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2.1.1 e-usługi dla Mazowsza</a:t>
                      </a:r>
                      <a:endParaRPr lang="pl-PL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0288" marR="30288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23 320 000 zł</a:t>
                      </a:r>
                      <a:endParaRPr lang="pl-PL" sz="11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0288" marR="30288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pl-PL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0288" marR="30288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520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3.1.2 Rozwój mikro, małych </a:t>
                      </a:r>
                      <a:br>
                        <a:rPr lang="pl-PL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</a:br>
                      <a:r>
                        <a:rPr lang="pl-PL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 średnich przedsiębiorstw (MŚP)</a:t>
                      </a:r>
                      <a:endParaRPr lang="pl-PL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0288" marR="30288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90 312 000 zł</a:t>
                      </a:r>
                      <a:endParaRPr lang="pl-PL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0288" marR="30288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0288" marR="30288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520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4.2 Efektywność energetyczna</a:t>
                      </a:r>
                      <a:endParaRPr lang="pl-PL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0288" marR="30288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63 923 292 zł</a:t>
                      </a:r>
                      <a:endParaRPr lang="pl-PL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0288" marR="30288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0288" marR="30288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520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4.3.1 Ścieżki rowerowe</a:t>
                      </a:r>
                      <a:r>
                        <a:rPr lang="pl-PL" sz="11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oraz parkingi „Parkuj i jedź”</a:t>
                      </a:r>
                      <a:endParaRPr lang="pl-PL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0288" marR="30288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214 864 086 zł</a:t>
                      </a:r>
                      <a:endParaRPr lang="pl-PL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0288" marR="30288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68 180 000 zł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5.3 Dziedzictwo</a:t>
                      </a:r>
                      <a:r>
                        <a:rPr lang="pl-PL" sz="11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kulturowe – </a:t>
                      </a:r>
                      <a:r>
                        <a:rPr lang="pl-PL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zabytki – </a:t>
                      </a:r>
                      <a:br>
                        <a:rPr lang="pl-PL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</a:br>
                      <a:r>
                        <a:rPr lang="pl-PL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preferencja dla RIT</a:t>
                      </a:r>
                      <a:endParaRPr lang="pl-PL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0288" marR="30288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99 979 200 zł</a:t>
                      </a:r>
                      <a:endParaRPr lang="pl-PL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0288" marR="30288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30288" marR="30288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5.3 Dziedzictwo</a:t>
                      </a:r>
                      <a:r>
                        <a:rPr lang="pl-PL" sz="11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kulturowe – </a:t>
                      </a:r>
                      <a:r>
                        <a:rPr lang="pl-PL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kultura – </a:t>
                      </a:r>
                      <a:br>
                        <a:rPr lang="pl-PL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</a:br>
                      <a:r>
                        <a:rPr lang="pl-PL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preferencja dla RIT</a:t>
                      </a:r>
                      <a:endParaRPr lang="pl-PL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0288" marR="30288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51 466 562 zł</a:t>
                      </a:r>
                      <a:endParaRPr lang="pl-PL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0288" marR="30288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pl-PL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0288" marR="30288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520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6.1 Infrastruktura ochrony zdrowia</a:t>
                      </a:r>
                      <a:endParaRPr lang="pl-PL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0288" marR="30288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94 440 150 zł</a:t>
                      </a:r>
                      <a:endParaRPr lang="pl-PL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0288" marR="30288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0288" marR="30288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520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6.2 Rewitalizacja obszarów zmarginalizowanych</a:t>
                      </a:r>
                      <a:endParaRPr lang="pl-PL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0288" marR="30288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63 600 000 zł</a:t>
                      </a:r>
                      <a:endParaRPr lang="pl-PL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0288" marR="30288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0288" marR="30288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520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7.1 Infrastruktur</a:t>
                      </a:r>
                      <a:r>
                        <a:rPr lang="pl-PL" sz="11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 drogowa – </a:t>
                      </a:r>
                      <a:r>
                        <a:rPr lang="pl-PL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drogi wojewódzkie</a:t>
                      </a:r>
                      <a:endParaRPr lang="pl-PL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0288" marR="30288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250 160 000 zł</a:t>
                      </a:r>
                      <a:endParaRPr lang="pl-PL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0288" marR="30288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0288" marR="30288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520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7.1 Infrastruktura</a:t>
                      </a:r>
                      <a:r>
                        <a:rPr lang="pl-PL" sz="11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drogowa – </a:t>
                      </a:r>
                      <a:r>
                        <a:rPr lang="pl-PL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drogi lokalne</a:t>
                      </a:r>
                      <a:endParaRPr lang="pl-PL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0288" marR="30288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147 552 000 zł</a:t>
                      </a:r>
                      <a:endParaRPr lang="pl-PL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0288" marR="30288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b="0" i="0" u="none" strike="noStrike" dirty="0">
                          <a:effectLst/>
                          <a:latin typeface="Arial" panose="020B0604020202020204" pitchFamily="34" charset="0"/>
                        </a:rPr>
                        <a:t>124 823 237 zł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520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RAZEM</a:t>
                      </a:r>
                      <a:endParaRPr lang="pl-PL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0288" marR="30288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948 171 528 zł</a:t>
                      </a:r>
                      <a:endParaRPr lang="pl-PL" sz="11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0288" marR="30288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>
                          <a:effectLst/>
                          <a:latin typeface="Arial" panose="020B0604020202020204" pitchFamily="34" charset="0"/>
                        </a:rPr>
                        <a:t>193 003 237 zł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520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pl-PL" sz="11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0288" marR="30288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pl-PL" sz="11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0288" marR="30288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pl-PL" sz="11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0288" marR="30288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520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Projekt główny </a:t>
                      </a:r>
                      <a:endParaRPr lang="pl-PL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0288" marR="30288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pl-PL" sz="11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0288" marR="30288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7.1 (</a:t>
                      </a:r>
                      <a:r>
                        <a:rPr lang="pl-PL" sz="11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65 526 583</a:t>
                      </a:r>
                      <a:r>
                        <a:rPr lang="pl-PL" sz="1100" b="1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pl-PL" sz="110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zł</a:t>
                      </a:r>
                      <a:r>
                        <a:rPr lang="pl-PL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)</a:t>
                      </a:r>
                      <a:endParaRPr lang="pl-PL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0288" marR="30288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520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0288" marR="30288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pl-PL" sz="11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0288" marR="30288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0288" marR="30288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16140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1"/>
          <p:cNvSpPr txBox="1">
            <a:spLocks/>
          </p:cNvSpPr>
          <p:nvPr/>
        </p:nvSpPr>
        <p:spPr bwMode="auto">
          <a:xfrm>
            <a:off x="-28159" y="1360797"/>
            <a:ext cx="9160918" cy="360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pl-PL" altLang="pl-PL" sz="2600" b="1" kern="0" dirty="0">
                <a:solidFill>
                  <a:srgbClr val="C00000"/>
                </a:solidFill>
              </a:rPr>
              <a:t>Działania planowane w ramach </a:t>
            </a:r>
            <a:r>
              <a:rPr lang="pl-PL" sz="2600" b="1" kern="0" dirty="0" smtClean="0">
                <a:solidFill>
                  <a:srgbClr val="C00000"/>
                </a:solidFill>
              </a:rPr>
              <a:t>Projektu Wiodącego</a:t>
            </a:r>
          </a:p>
        </p:txBody>
      </p:sp>
      <p:sp>
        <p:nvSpPr>
          <p:cNvPr id="5" name="pole tekstowe 4"/>
          <p:cNvSpPr txBox="1"/>
          <p:nvPr/>
        </p:nvSpPr>
        <p:spPr>
          <a:xfrm>
            <a:off x="251520" y="2204864"/>
            <a:ext cx="864096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AutoNum type="arabicPeriod"/>
            </a:pPr>
            <a:r>
              <a:rPr lang="pl-PL" sz="1600" b="1" dirty="0" smtClean="0"/>
              <a:t>Działania inwestycyjne obejmujące </a:t>
            </a:r>
            <a:r>
              <a:rPr lang="pl-PL" sz="1600" b="1" dirty="0"/>
              <a:t>utworzenie Zintegrowanego Wielofunkcyjnego Węzła Wymiany Pasażerskiej w Siedlcach poprzez rozbudowę infrastruktury komunikacyjnej w sąsiedztwie istniejącego dworca PKP oraz budowę centrum przesiadkowego komunikacji </a:t>
            </a:r>
            <a:r>
              <a:rPr lang="pl-PL" sz="1600" b="1" dirty="0" smtClean="0"/>
              <a:t>autobusowej;</a:t>
            </a:r>
          </a:p>
          <a:p>
            <a:pPr marL="342900" indent="-342900" algn="just">
              <a:lnSpc>
                <a:spcPct val="150000"/>
              </a:lnSpc>
              <a:buFontTx/>
              <a:buAutoNum type="arabicPeriod"/>
            </a:pPr>
            <a:r>
              <a:rPr lang="pl-PL" sz="1600" b="1" dirty="0"/>
              <a:t>Działania inwestycyjne obejmujące utworzenie centrum przesiadkowego</a:t>
            </a:r>
            <a:br>
              <a:rPr lang="pl-PL" sz="1600" b="1" dirty="0"/>
            </a:br>
            <a:r>
              <a:rPr lang="pl-PL" sz="1600" b="1" dirty="0"/>
              <a:t>w Sokołowie Podlaskim wraz z rozbudową powiązanego z nim układu komunikacyjnego powiatu </a:t>
            </a:r>
            <a:r>
              <a:rPr lang="pl-PL" sz="1600" b="1" dirty="0" smtClean="0"/>
              <a:t>sokołowskiego;</a:t>
            </a:r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r>
              <a:rPr lang="pl-PL" sz="1600" b="1" dirty="0"/>
              <a:t>Działania inwestycyjne obejmujące </a:t>
            </a:r>
            <a:r>
              <a:rPr lang="pl-PL" sz="1600" b="1" dirty="0" smtClean="0"/>
              <a:t>modernizację układu komunikacyjnego</a:t>
            </a:r>
            <a:br>
              <a:rPr lang="pl-PL" sz="1600" b="1" dirty="0" smtClean="0"/>
            </a:br>
            <a:r>
              <a:rPr lang="pl-PL" sz="1600" b="1" dirty="0" smtClean="0"/>
              <a:t>w </a:t>
            </a:r>
            <a:r>
              <a:rPr lang="pl-PL" sz="1600" b="1" dirty="0"/>
              <a:t>powiatach: węgrowskim, siedleckim, </a:t>
            </a:r>
            <a:r>
              <a:rPr lang="pl-PL" sz="1600" b="1" dirty="0" smtClean="0"/>
              <a:t>łosickim.</a:t>
            </a:r>
            <a:endParaRPr lang="pl-PL" sz="1600" b="1" dirty="0"/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endParaRPr lang="pl-PL" b="1" dirty="0"/>
          </a:p>
          <a:p>
            <a:pPr marL="342900" indent="-342900">
              <a:lnSpc>
                <a:spcPct val="150000"/>
              </a:lnSpc>
              <a:buAutoNum type="arabicPeriod"/>
            </a:pPr>
            <a:endParaRPr lang="pl-PL" b="1" dirty="0" smtClean="0"/>
          </a:p>
        </p:txBody>
      </p:sp>
    </p:spTree>
    <p:extLst>
      <p:ext uri="{BB962C8B-B14F-4D97-AF65-F5344CB8AC3E}">
        <p14:creationId xmlns:p14="http://schemas.microsoft.com/office/powerpoint/2010/main" val="3068857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ytuł 1"/>
          <p:cNvSpPr txBox="1">
            <a:spLocks/>
          </p:cNvSpPr>
          <p:nvPr/>
        </p:nvSpPr>
        <p:spPr bwMode="auto">
          <a:xfrm>
            <a:off x="-16918" y="980728"/>
            <a:ext cx="9160918" cy="360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pl-PL" altLang="pl-PL" sz="2600" b="1" kern="0" dirty="0" smtClean="0">
                <a:solidFill>
                  <a:srgbClr val="C00000"/>
                </a:solidFill>
              </a:rPr>
              <a:t>Lokalizacja działań planowanych </a:t>
            </a:r>
            <a:r>
              <a:rPr lang="pl-PL" altLang="pl-PL" sz="2600" b="1" kern="0" dirty="0">
                <a:solidFill>
                  <a:srgbClr val="C00000"/>
                </a:solidFill>
              </a:rPr>
              <a:t>w </a:t>
            </a:r>
            <a:r>
              <a:rPr lang="pl-PL" altLang="pl-PL" sz="2600" b="1" kern="0" dirty="0" smtClean="0">
                <a:solidFill>
                  <a:srgbClr val="C00000"/>
                </a:solidFill>
              </a:rPr>
              <a:t>ramach</a:t>
            </a:r>
            <a:r>
              <a:rPr lang="pl-PL" sz="2600" b="1" kern="0" dirty="0" smtClean="0">
                <a:solidFill>
                  <a:srgbClr val="C00000"/>
                </a:solidFill>
              </a:rPr>
              <a:t> Projektu</a:t>
            </a: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50" b="8001"/>
          <a:stretch/>
        </p:blipFill>
        <p:spPr>
          <a:xfrm>
            <a:off x="1971253" y="1412776"/>
            <a:ext cx="5184576" cy="5052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09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ole tekstowe 5"/>
          <p:cNvSpPr txBox="1"/>
          <p:nvPr/>
        </p:nvSpPr>
        <p:spPr>
          <a:xfrm>
            <a:off x="467544" y="2420888"/>
            <a:ext cx="31683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 smtClean="0">
                <a:solidFill>
                  <a:srgbClr val="CC0000"/>
                </a:solidFill>
              </a:rPr>
              <a:t>Uchwała </a:t>
            </a:r>
            <a:br>
              <a:rPr lang="pl-PL" b="1" dirty="0" smtClean="0">
                <a:solidFill>
                  <a:srgbClr val="CC0000"/>
                </a:solidFill>
              </a:rPr>
            </a:br>
            <a:r>
              <a:rPr lang="pl-PL" b="1" dirty="0" smtClean="0">
                <a:solidFill>
                  <a:srgbClr val="CC0000"/>
                </a:solidFill>
              </a:rPr>
              <a:t>w sprawie przyjęcia </a:t>
            </a:r>
            <a:r>
              <a:rPr lang="pl-PL" b="1" i="1" dirty="0" smtClean="0">
                <a:solidFill>
                  <a:srgbClr val="CC0000"/>
                </a:solidFill>
              </a:rPr>
              <a:t>Planu Inwestycyjnego </a:t>
            </a:r>
            <a:endParaRPr lang="pl-PL" b="1" i="1" dirty="0">
              <a:solidFill>
                <a:srgbClr val="CC0000"/>
              </a:solidFill>
            </a:endParaRP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7944" y="764704"/>
            <a:ext cx="4312041" cy="5741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953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11" descr="mazowsze_kontury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0"/>
            <a:ext cx="6113462" cy="633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219" name="Grupa 20"/>
          <p:cNvGrpSpPr>
            <a:grpSpLocks/>
          </p:cNvGrpSpPr>
          <p:nvPr/>
        </p:nvGrpSpPr>
        <p:grpSpPr bwMode="auto">
          <a:xfrm>
            <a:off x="0" y="357188"/>
            <a:ext cx="9144000" cy="6500812"/>
            <a:chOff x="0" y="357166"/>
            <a:chExt cx="9144000" cy="6500834"/>
          </a:xfrm>
        </p:grpSpPr>
        <p:sp>
          <p:nvSpPr>
            <p:cNvPr id="4" name="Prostokąt 3"/>
            <p:cNvSpPr/>
            <p:nvPr/>
          </p:nvSpPr>
          <p:spPr>
            <a:xfrm>
              <a:off x="0" y="6500812"/>
              <a:ext cx="9144000" cy="357188"/>
            </a:xfrm>
            <a:prstGeom prst="rect">
              <a:avLst/>
            </a:prstGeom>
            <a:solidFill>
              <a:srgbClr val="FF0000"/>
            </a:solidFill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 dirty="0"/>
            </a:p>
          </p:txBody>
        </p:sp>
        <p:grpSp>
          <p:nvGrpSpPr>
            <p:cNvPr id="9223" name="Grupa 19"/>
            <p:cNvGrpSpPr>
              <a:grpSpLocks/>
            </p:cNvGrpSpPr>
            <p:nvPr/>
          </p:nvGrpSpPr>
          <p:grpSpPr bwMode="auto">
            <a:xfrm>
              <a:off x="357158" y="357166"/>
              <a:ext cx="8429684" cy="422629"/>
              <a:chOff x="357158" y="357166"/>
              <a:chExt cx="8429684" cy="422629"/>
            </a:xfrm>
          </p:grpSpPr>
          <p:pic>
            <p:nvPicPr>
              <p:cNvPr id="9224" name="Obraz 4" descr="logotyp(claim)_pl.gif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158" y="357166"/>
                <a:ext cx="2214578" cy="4226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225" name="Obraz 6" descr="piktogramy_zestaw.gif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0826" y="357166"/>
                <a:ext cx="2286016" cy="3210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9221" name="Tytuł 8"/>
          <p:cNvSpPr>
            <a:spLocks noGrp="1"/>
          </p:cNvSpPr>
          <p:nvPr>
            <p:ph type="title" idx="4294967295"/>
          </p:nvPr>
        </p:nvSpPr>
        <p:spPr>
          <a:xfrm>
            <a:off x="0" y="2349500"/>
            <a:ext cx="9144000" cy="1417638"/>
          </a:xfrm>
        </p:spPr>
        <p:txBody>
          <a:bodyPr/>
          <a:lstStyle/>
          <a:p>
            <a:pPr eaLnBrk="1" hangingPunct="1"/>
            <a:r>
              <a:rPr lang="pl-PL" altLang="pl-PL" sz="4500" b="1" dirty="0" smtClean="0">
                <a:solidFill>
                  <a:srgbClr val="CC0000"/>
                </a:solidFill>
              </a:rPr>
              <a:t>Dziękuję za uwagę</a:t>
            </a:r>
            <a:endParaRPr lang="en-GB" altLang="pl-PL" sz="4500" b="1" dirty="0" smtClean="0">
              <a:solidFill>
                <a:srgbClr val="CC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azowsze">
  <a:themeElements>
    <a:clrScheme name="mazowsz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azowsz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azowsz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zowsz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zowsz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zowsz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zowsz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zowsz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zowsz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zowsz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zowsz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zowsz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zowsz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zowsz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6980</TotalTime>
  <Words>316</Words>
  <Application>Microsoft Office PowerPoint</Application>
  <PresentationFormat>Pokaz na ekranie (4:3)</PresentationFormat>
  <Paragraphs>94</Paragraphs>
  <Slides>14</Slides>
  <Notes>12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14</vt:i4>
      </vt:variant>
    </vt:vector>
  </HeadingPairs>
  <TitlesOfParts>
    <vt:vector size="19" baseType="lpstr">
      <vt:lpstr>Arial</vt:lpstr>
      <vt:lpstr>Calibri</vt:lpstr>
      <vt:lpstr>Times New Roman</vt:lpstr>
      <vt:lpstr>Wingdings</vt:lpstr>
      <vt:lpstr>mazowsze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Alokacja środków na zgłoszone projekty</vt:lpstr>
      <vt:lpstr>Prezentacja programu PowerPoint</vt:lpstr>
      <vt:lpstr>Prezentacja programu PowerPoint</vt:lpstr>
      <vt:lpstr>Prezentacja programu PowerPoint</vt:lpstr>
      <vt:lpstr>Dziękuję za uwagę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Szymanik, Pietrzak, Gocłowski</dc:creator>
  <cp:lastModifiedBy>Milewska Marta</cp:lastModifiedBy>
  <cp:revision>437</cp:revision>
  <cp:lastPrinted>2016-07-11T06:02:19Z</cp:lastPrinted>
  <dcterms:created xsi:type="dcterms:W3CDTF">2011-03-23T07:52:45Z</dcterms:created>
  <dcterms:modified xsi:type="dcterms:W3CDTF">2016-07-20T14:08:48Z</dcterms:modified>
</cp:coreProperties>
</file>