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64" r:id="rId3"/>
    <p:sldId id="353" r:id="rId4"/>
    <p:sldId id="354" r:id="rId5"/>
    <p:sldId id="358" r:id="rId6"/>
    <p:sldId id="363" r:id="rId7"/>
    <p:sldId id="357" r:id="rId8"/>
    <p:sldId id="340" r:id="rId9"/>
    <p:sldId id="334" r:id="rId10"/>
    <p:sldId id="365" r:id="rId11"/>
    <p:sldId id="342" r:id="rId12"/>
    <p:sldId id="362" r:id="rId13"/>
    <p:sldId id="344" r:id="rId14"/>
    <p:sldId id="361" r:id="rId15"/>
    <p:sldId id="356" r:id="rId16"/>
    <p:sldId id="263" r:id="rId17"/>
  </p:sldIdLst>
  <p:sldSz cx="9144000" cy="6858000" type="screen4x3"/>
  <p:notesSz cx="6802438" cy="993457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5">
          <p15:clr>
            <a:srgbClr val="A4A3A4"/>
          </p15:clr>
        </p15:guide>
        <p15:guide id="2" pos="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4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otr Pietrzak" initials="P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  <a:srgbClr val="F2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3366" autoAdjust="0"/>
  </p:normalViewPr>
  <p:slideViewPr>
    <p:cSldViewPr>
      <p:cViewPr varScale="1">
        <p:scale>
          <a:sx n="102" d="100"/>
          <a:sy n="102" d="100"/>
        </p:scale>
        <p:origin x="240" y="72"/>
      </p:cViewPr>
      <p:guideLst>
        <p:guide orient="horz" pos="4065"/>
        <p:guide pos="2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1974" y="96"/>
      </p:cViewPr>
      <p:guideLst>
        <p:guide orient="horz" pos="3129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141" y="0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7288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18923"/>
            <a:ext cx="5441950" cy="447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6122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141" y="9436122"/>
            <a:ext cx="2947723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4DACD06-A379-439E-A570-7A658C010AF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2621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20B79D-B804-4681-B9DE-958E7B003C9E}" type="slidenum">
              <a:rPr lang="pl-PL" altLang="pl-PL" smtClean="0"/>
              <a:pPr eaLnBrk="1" hangingPunct="1">
                <a:spcBef>
                  <a:spcPct val="0"/>
                </a:spcBef>
              </a:pPr>
              <a:t>1</a:t>
            </a:fld>
            <a:endParaRPr lang="pl-PL" altLang="pl-PL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067789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8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3396" indent="-2859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686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1160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8634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6109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3583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31057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8532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FE2DF4A-9B17-424D-A2E1-629AAD9843A1}" type="slidenum">
              <a:rPr lang="pl-PL" altLang="pl-PL"/>
              <a:pPr>
                <a:spcBef>
                  <a:spcPct val="0"/>
                </a:spcBef>
              </a:pPr>
              <a:t>3</a:t>
            </a:fld>
            <a:endParaRPr lang="pl-PL" altLang="pl-PL"/>
          </a:p>
        </p:txBody>
      </p:sp>
      <p:sp>
        <p:nvSpPr>
          <p:cNvPr id="20485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2098838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02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3396" indent="-2859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686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1160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8634" indent="-22873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6109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3583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31057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8532" indent="-228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5C3B124F-654C-46E0-8AF5-3155FB63D776}" type="slidenum">
              <a:rPr lang="pl-PL" altLang="pl-PL"/>
              <a:pPr>
                <a:spcBef>
                  <a:spcPct val="0"/>
                </a:spcBef>
              </a:pPr>
              <a:t>4</a:t>
            </a:fld>
            <a:endParaRPr lang="pl-PL" altLang="pl-PL"/>
          </a:p>
        </p:txBody>
      </p:sp>
      <p:sp>
        <p:nvSpPr>
          <p:cNvPr id="20485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602064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22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5ABF3A-689A-4A17-ACB8-7EDBE23594FD}" type="slidenum">
              <a:rPr lang="pl-PL" altLang="pl-PL" smtClean="0"/>
              <a:pPr>
                <a:spcBef>
                  <a:spcPct val="0"/>
                </a:spcBef>
              </a:pPr>
              <a:t>5</a:t>
            </a:fld>
            <a:endParaRPr lang="pl-PL" altLang="pl-PL" smtClean="0"/>
          </a:p>
        </p:txBody>
      </p:sp>
      <p:sp>
        <p:nvSpPr>
          <p:cNvPr id="20485" name="Symbol zastępczy stopki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717445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5091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16388" name="Symbol zastępczy numeru slajdu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02E409-44B3-4AAB-B3F2-5B9E0DCAD528}" type="slidenum">
              <a:rPr lang="pl-PL" altLang="pl-PL"/>
              <a:pPr algn="r" eaLnBrk="1" hangingPunct="1">
                <a:spcBef>
                  <a:spcPct val="0"/>
                </a:spcBef>
              </a:pPr>
              <a:t>7</a:t>
            </a:fld>
            <a:endParaRPr lang="pl-PL" altLang="pl-PL"/>
          </a:p>
        </p:txBody>
      </p:sp>
      <p:sp>
        <p:nvSpPr>
          <p:cNvPr id="20485" name="Symbol zastępczy stopki 4"/>
          <p:cNvSpPr txBox="1">
            <a:spLocks noGrp="1"/>
          </p:cNvSpPr>
          <p:nvPr/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endParaRPr lang="pl-PL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9518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5989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sng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8632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6214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1571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8100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pl-PL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0114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Dokładną lokalizację działań realizowanych w ramach II Projektu</a:t>
            </a:r>
            <a:r>
              <a:rPr lang="pl-PL" baseline="0" dirty="0" smtClean="0"/>
              <a:t> przedstawiono na mapie. </a:t>
            </a:r>
          </a:p>
          <a:p>
            <a:endParaRPr lang="pl-PL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Wyrażam nadzieję, że realizacja zaprezentowanych Państwu dwóch wiązek projektów zawartych w Planie Inwestycyjnym dla Miasta Ostrołęki i </a:t>
            </a:r>
            <a:r>
              <a:rPr lang="pl-PL" baseline="0" smtClean="0"/>
              <a:t>Subregionu Ostrołęckiego </a:t>
            </a:r>
            <a:r>
              <a:rPr lang="pl-PL" baseline="0" dirty="0" smtClean="0"/>
              <a:t>wyraźne wpłynie na poprawę życia mieszkańców całego subregionu. </a:t>
            </a:r>
            <a:r>
              <a:rPr lang="pl-PL" altLang="pl-PL" baseline="0" dirty="0" smtClean="0"/>
              <a:t>Wierzę, że poprzez realizację wspomnianego Planu, środki z Regionalnego Programu Operacyjnego Województwa Mazowieckiego na lata 2014-2020, będą efektywniej wykorzystywane z korzyścią dla Państwa subregionu i całego województwa mazowieckiego.</a:t>
            </a:r>
          </a:p>
          <a:p>
            <a:endParaRPr lang="pl-PL" baseline="0" dirty="0" smtClean="0"/>
          </a:p>
          <a:p>
            <a:endParaRPr lang="pl-PL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2328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ACD06-A379-439E-A570-7A658C010AFA}" type="slidenum">
              <a:rPr lang="pl-PL" smtClean="0"/>
              <a:pPr>
                <a:defRPr/>
              </a:pPr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000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71EE7-F77D-4A91-B49D-0A176641D1D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805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AD60D-BA39-4127-A37D-4E59A715593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627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A49D-DA4F-4A89-8049-2E3EAA5BBD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833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19636-FE47-4FFB-9CC1-CD45F55B756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705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6B35D-C38D-4F35-A9DB-0DF0263AAE5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0636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2282E-BDAF-47AA-933A-0A2D467F76C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784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A7660-EE2F-4AC4-9D36-4346F1F34F9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261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312F3-862D-4FF0-B3CF-DF4D81C9E9B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0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BE32D-46A1-49F4-86B5-0FB56670F71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585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0216E-5160-4666-95F1-C93EB70CAD3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30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7617B-4EA7-41B5-BC6E-C4228EF4B87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74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E0A85E8-826D-46D4-952D-CC5C75C3F47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pSp>
        <p:nvGrpSpPr>
          <p:cNvPr id="1031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4" name="Prostokąt 3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dirty="0"/>
            </a:p>
          </p:txBody>
        </p:sp>
        <p:grpSp>
          <p:nvGrpSpPr>
            <p:cNvPr id="1033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1034" name="Obraz 4" descr="logotyp(claim)_pl.gif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5" name="Obraz 6" descr="piktogramy_zestaw.gif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4" name="Prostokąt 3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dirty="0"/>
            </a:p>
          </p:txBody>
        </p:sp>
        <p:grpSp>
          <p:nvGrpSpPr>
            <p:cNvPr id="2054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2055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6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051" name="Symbol zastępczy numeru slajdu 17"/>
          <p:cNvSpPr txBox="1">
            <a:spLocks/>
          </p:cNvSpPr>
          <p:nvPr/>
        </p:nvSpPr>
        <p:spPr bwMode="auto">
          <a:xfrm>
            <a:off x="4643438" y="6500813"/>
            <a:ext cx="41433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pl-PL" altLang="pl-PL" sz="120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052" name="Symbol zastępczy zawartości 10"/>
          <p:cNvSpPr>
            <a:spLocks noGrp="1"/>
          </p:cNvSpPr>
          <p:nvPr>
            <p:ph idx="4294967295"/>
          </p:nvPr>
        </p:nvSpPr>
        <p:spPr>
          <a:xfrm>
            <a:off x="107950" y="1484313"/>
            <a:ext cx="9036050" cy="45259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pl-PL" altLang="pl-PL" sz="3400" b="1" dirty="0" smtClean="0">
                <a:solidFill>
                  <a:srgbClr val="CC0000"/>
                </a:solidFill>
              </a:rPr>
              <a:t>Regionalne </a:t>
            </a:r>
            <a:r>
              <a:rPr lang="pl-PL" altLang="pl-PL" sz="3400" b="1" dirty="0">
                <a:solidFill>
                  <a:srgbClr val="CC0000"/>
                </a:solidFill>
              </a:rPr>
              <a:t>Inwestycje Terytorialne </a:t>
            </a:r>
            <a:br>
              <a:rPr lang="pl-PL" altLang="pl-PL" sz="3400" b="1" dirty="0">
                <a:solidFill>
                  <a:srgbClr val="CC0000"/>
                </a:solidFill>
              </a:rPr>
            </a:br>
            <a:r>
              <a:rPr lang="pl-PL" altLang="pl-PL" sz="3400" b="1" dirty="0">
                <a:solidFill>
                  <a:srgbClr val="CC0000"/>
                </a:solidFill>
              </a:rPr>
              <a:t>w perspektywie finansowej 2014-2020 </a:t>
            </a:r>
            <a:br>
              <a:rPr lang="pl-PL" altLang="pl-PL" sz="3400" b="1" dirty="0">
                <a:solidFill>
                  <a:srgbClr val="CC0000"/>
                </a:solidFill>
              </a:rPr>
            </a:br>
            <a:r>
              <a:rPr lang="pl-PL" altLang="pl-PL" sz="3400" b="1" dirty="0">
                <a:solidFill>
                  <a:srgbClr val="CC0000"/>
                </a:solidFill>
              </a:rPr>
              <a:t>dla subregionu </a:t>
            </a:r>
            <a:r>
              <a:rPr lang="pl-PL" altLang="pl-PL" sz="3400" b="1" dirty="0" smtClean="0">
                <a:solidFill>
                  <a:srgbClr val="CC0000"/>
                </a:solidFill>
              </a:rPr>
              <a:t>radomskiego</a:t>
            </a:r>
            <a:endParaRPr lang="pl-PL" altLang="pl-PL" sz="3400" b="1" dirty="0">
              <a:solidFill>
                <a:srgbClr val="CC0000"/>
              </a:solidFill>
            </a:endParaRPr>
          </a:p>
          <a:p>
            <a:pPr marL="0" indent="0" eaLnBrk="1" hangingPunct="1">
              <a:buFontTx/>
              <a:buNone/>
            </a:pPr>
            <a:endParaRPr lang="pl-PL" altLang="pl-PL" sz="2000" b="1" dirty="0" smtClean="0">
              <a:solidFill>
                <a:srgbClr val="CC0000"/>
              </a:solidFill>
            </a:endParaRPr>
          </a:p>
          <a:p>
            <a:pPr marL="0" indent="0" eaLnBrk="1" hangingPunct="1">
              <a:buFontTx/>
              <a:buNone/>
            </a:pPr>
            <a:endParaRPr lang="pl-PL" altLang="pl-PL" sz="2000" b="1" dirty="0">
              <a:solidFill>
                <a:srgbClr val="CC0000"/>
              </a:solidFill>
            </a:endParaRPr>
          </a:p>
          <a:p>
            <a:pPr marL="2871788" indent="3584575" eaLnBrk="1" hangingPunct="1">
              <a:buFontTx/>
              <a:buNone/>
            </a:pPr>
            <a:r>
              <a:rPr lang="pl-PL" altLang="pl-PL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Adam Struzik</a:t>
            </a:r>
            <a:br>
              <a:rPr lang="pl-PL" altLang="pl-PL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-PL" altLang="pl-PL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Marszałek Województwa Mazowieckiego</a:t>
            </a:r>
          </a:p>
          <a:p>
            <a:pPr algn="ctr" eaLnBrk="1" hangingPunct="1">
              <a:buFontTx/>
              <a:buNone/>
            </a:pPr>
            <a:endParaRPr lang="pl-PL" altLang="pl-PL" sz="4000" dirty="0" smtClean="0"/>
          </a:p>
          <a:p>
            <a:pPr algn="ctr" eaLnBrk="1" hangingPunct="1">
              <a:buFontTx/>
              <a:buNone/>
            </a:pPr>
            <a:endParaRPr lang="pl-PL" altLang="pl-PL" sz="2500" b="1" i="1" dirty="0" smtClean="0"/>
          </a:p>
          <a:p>
            <a:pPr algn="ctr" eaLnBrk="1" hangingPunct="1">
              <a:buFontTx/>
              <a:buNone/>
            </a:pPr>
            <a:endParaRPr lang="pl-PL" altLang="pl-PL" sz="2500" b="1" i="1" dirty="0" smtClean="0"/>
          </a:p>
        </p:txBody>
      </p:sp>
      <p:sp>
        <p:nvSpPr>
          <p:cNvPr id="2" name="pole tekstowe 1"/>
          <p:cNvSpPr txBox="1"/>
          <p:nvPr/>
        </p:nvSpPr>
        <p:spPr>
          <a:xfrm>
            <a:off x="2411760" y="6039341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>
                <a:solidFill>
                  <a:srgbClr val="C00000"/>
                </a:solidFill>
              </a:rPr>
              <a:t>Radom, 21 lipca 2016 r.</a:t>
            </a:r>
            <a:endParaRPr lang="pl-PL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6678000"/>
            <a:ext cx="28800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179512" y="159342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CC0000"/>
                </a:solidFill>
              </a:rPr>
              <a:t>Obszary Strategicznej Interwencji</a:t>
            </a:r>
            <a:endParaRPr lang="pl-PL" sz="1600" b="1" dirty="0">
              <a:solidFill>
                <a:srgbClr val="CC0000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560" y="0"/>
            <a:ext cx="6480952" cy="6858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" y="4869160"/>
            <a:ext cx="4644632" cy="191683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3" y="3044977"/>
            <a:ext cx="1790614" cy="175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6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7174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7175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6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124" name="pole tekstowe 3"/>
          <p:cNvSpPr txBox="1">
            <a:spLocks noChangeArrowheads="1"/>
          </p:cNvSpPr>
          <p:nvPr/>
        </p:nvSpPr>
        <p:spPr bwMode="auto">
          <a:xfrm>
            <a:off x="539750" y="1725613"/>
            <a:ext cx="8136706" cy="394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Regionalne Inwestycje </a:t>
            </a:r>
            <a:r>
              <a:rPr lang="pl-PL" sz="1800" dirty="0">
                <a:latin typeface="+mn-lt"/>
              </a:rPr>
              <a:t>T</a:t>
            </a:r>
            <a:r>
              <a:rPr lang="pl-PL" sz="1800" dirty="0" smtClean="0">
                <a:latin typeface="+mn-lt"/>
              </a:rPr>
              <a:t>erytorialne (RIT) to mechanizm wprowadzony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przez Samorząd Województwa Mazowieckiego skierowany do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pięciu subregionów.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RIT realizuje politykę rozwoju opisaną w </a:t>
            </a:r>
            <a:r>
              <a:rPr lang="pl-PL" sz="1800" i="1" dirty="0" smtClean="0">
                <a:latin typeface="+mn-lt"/>
              </a:rPr>
              <a:t>SRWM do 2030 roku </a:t>
            </a:r>
            <a:r>
              <a:rPr lang="pl-PL" sz="1800" dirty="0" smtClean="0">
                <a:latin typeface="+mn-lt"/>
              </a:rPr>
              <a:t>skierowaną do OSI.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i="1" dirty="0" smtClean="0">
              <a:latin typeface="+mn-lt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Podstawą RIT jest współpraca JST, która pozwala na kompleksowe, spójne, skoordynowane i skoncentrowane działania prorozwojowe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na obszarze danego subregionu.</a:t>
            </a: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dirty="0" smtClean="0">
              <a:latin typeface="+mn-lt"/>
            </a:endParaRPr>
          </a:p>
          <a:p>
            <a:pPr algn="just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pl-PL" sz="800" dirty="0" smtClean="0">
              <a:latin typeface="+mn-lt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Dokumentem warunkującym realizację projektów w formule RIT są </a:t>
            </a:r>
            <a:r>
              <a:rPr lang="pl-PL" sz="1800" i="1" dirty="0" smtClean="0">
                <a:latin typeface="+mn-lt"/>
              </a:rPr>
              <a:t>Plany </a:t>
            </a:r>
            <a:r>
              <a:rPr lang="pl-PL" sz="1800" i="1" dirty="0">
                <a:latin typeface="+mn-lt"/>
              </a:rPr>
              <a:t>I</a:t>
            </a:r>
            <a:r>
              <a:rPr lang="pl-PL" sz="1800" i="1" dirty="0" smtClean="0">
                <a:latin typeface="+mn-lt"/>
              </a:rPr>
              <a:t>nwestycyjne dla subregionów objętych OSI-problemowymi.</a:t>
            </a:r>
          </a:p>
        </p:txBody>
      </p:sp>
      <p:sp>
        <p:nvSpPr>
          <p:cNvPr id="9" name="Prostokąt 1"/>
          <p:cNvSpPr>
            <a:spLocks noChangeArrowheads="1"/>
          </p:cNvSpPr>
          <p:nvPr/>
        </p:nvSpPr>
        <p:spPr bwMode="auto">
          <a:xfrm>
            <a:off x="895350" y="1077913"/>
            <a:ext cx="7720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dirty="0">
                <a:solidFill>
                  <a:srgbClr val="CC0000"/>
                </a:solidFill>
                <a:latin typeface="+mn-lt"/>
              </a:rPr>
              <a:t>Regionalne Inwestycje Terytorialne – podstawowe informacje </a:t>
            </a:r>
            <a:endParaRPr lang="pl-PL" altLang="pl-PL" sz="2000" dirty="0">
              <a:solidFill>
                <a:srgbClr val="CC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3773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9222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9223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4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124" name="pole tekstowe 3"/>
          <p:cNvSpPr txBox="1">
            <a:spLocks noChangeArrowheads="1"/>
          </p:cNvSpPr>
          <p:nvPr/>
        </p:nvSpPr>
        <p:spPr bwMode="auto">
          <a:xfrm>
            <a:off x="540000" y="1724400"/>
            <a:ext cx="813600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Projekty w ramach </a:t>
            </a:r>
            <a:r>
              <a:rPr lang="pl-PL" sz="1800" i="1" dirty="0" smtClean="0">
                <a:latin typeface="+mn-lt"/>
              </a:rPr>
              <a:t>Planów Inwestycyjnych </a:t>
            </a:r>
            <a:r>
              <a:rPr lang="pl-PL" sz="1800" dirty="0" smtClean="0">
                <a:latin typeface="+mn-lt"/>
              </a:rPr>
              <a:t>muszą posiadać charakter zintegrowany i stanowić logiczną całość. 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l-PL" sz="1800" dirty="0" smtClean="0">
              <a:latin typeface="+mn-lt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Projekty zintegrowane należy rozumieć jako wiązki projektów realizowane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w ramach różnych </a:t>
            </a:r>
            <a:r>
              <a:rPr lang="pl-PL" sz="1800" i="1" dirty="0" smtClean="0">
                <a:latin typeface="+mn-lt"/>
              </a:rPr>
              <a:t>Planów </a:t>
            </a:r>
            <a:r>
              <a:rPr lang="pl-PL" sz="1800" i="1" dirty="0">
                <a:latin typeface="+mn-lt"/>
              </a:rPr>
              <a:t>I</a:t>
            </a:r>
            <a:r>
              <a:rPr lang="pl-PL" sz="1800" i="1" dirty="0" smtClean="0">
                <a:latin typeface="+mn-lt"/>
              </a:rPr>
              <a:t>nwestycyjnych </a:t>
            </a:r>
            <a:r>
              <a:rPr lang="pl-PL" sz="1800" dirty="0" smtClean="0">
                <a:latin typeface="+mn-lt"/>
              </a:rPr>
              <a:t>objętych Programem.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l-PL" sz="800" dirty="0" smtClean="0">
              <a:latin typeface="+mn-lt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Nabór wniosków na projekty wspófinansowane z EFRR wskazane w </a:t>
            </a:r>
            <a:r>
              <a:rPr lang="pl-PL" sz="1800" i="1" dirty="0" smtClean="0">
                <a:latin typeface="+mn-lt"/>
              </a:rPr>
              <a:t>Planie Inwestycyjnym dla subregionów objętych OSI-problemowymi </a:t>
            </a:r>
            <a:r>
              <a:rPr lang="pl-PL" sz="1800" dirty="0" smtClean="0">
                <a:latin typeface="+mn-lt"/>
              </a:rPr>
              <a:t>odbywa się </a:t>
            </a:r>
            <a:br>
              <a:rPr lang="pl-PL" sz="1800" dirty="0" smtClean="0">
                <a:latin typeface="+mn-lt"/>
              </a:rPr>
            </a:br>
            <a:r>
              <a:rPr lang="pl-PL" sz="1800" dirty="0" smtClean="0">
                <a:latin typeface="+mn-lt"/>
              </a:rPr>
              <a:t>w trybie konkursowym, w tym również poprzez ogłaszanie odrębnych postępowań na wybór inwestycji wynikających z tych </a:t>
            </a:r>
            <a:r>
              <a:rPr lang="pl-PL" sz="1800" i="1" dirty="0" smtClean="0">
                <a:latin typeface="+mn-lt"/>
              </a:rPr>
              <a:t>Planów Inwestycyjnych. 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l-PL" sz="800" dirty="0" smtClean="0">
              <a:latin typeface="+mn-lt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l-PL" sz="1800" dirty="0" smtClean="0">
                <a:latin typeface="+mn-lt"/>
              </a:rPr>
              <a:t>Projekty towarzyszące współfinansowane z EFS będą promowane przyznaniem dodatkowych punktów podczas oceny wniosków projektowych.</a:t>
            </a:r>
          </a:p>
        </p:txBody>
      </p:sp>
      <p:sp>
        <p:nvSpPr>
          <p:cNvPr id="9220" name="Prostokąt 1"/>
          <p:cNvSpPr>
            <a:spLocks noChangeArrowheads="1"/>
          </p:cNvSpPr>
          <p:nvPr/>
        </p:nvSpPr>
        <p:spPr bwMode="auto">
          <a:xfrm>
            <a:off x="895350" y="1077913"/>
            <a:ext cx="7720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dirty="0">
                <a:solidFill>
                  <a:srgbClr val="CC0000"/>
                </a:solidFill>
                <a:latin typeface="+mn-lt"/>
              </a:rPr>
              <a:t>Regionalne Inwestycje Terytorialne – podstawowe informacje </a:t>
            </a:r>
            <a:endParaRPr lang="pl-PL" altLang="pl-PL" sz="2000" dirty="0">
              <a:solidFill>
                <a:srgbClr val="CC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7383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11270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11271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72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1267" name="Symbol zastępczy zawartości 16"/>
          <p:cNvSpPr>
            <a:spLocks noGrp="1"/>
          </p:cNvSpPr>
          <p:nvPr>
            <p:ph idx="1"/>
          </p:nvPr>
        </p:nvSpPr>
        <p:spPr>
          <a:xfrm>
            <a:off x="323850" y="2420887"/>
            <a:ext cx="8496300" cy="2304257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l-PL" altLang="pl-PL" sz="18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pl-PL" altLang="pl-PL" sz="1800" kern="1200" dirty="0">
                <a:latin typeface="+mj-lt"/>
                <a:cs typeface="Arial" panose="020B0604020202020204" pitchFamily="34" charset="0"/>
              </a:rPr>
              <a:t>Podstawą realizacji RIT jest współpraca oparta na porozumieniu pomiędzy liderem </a:t>
            </a:r>
            <a:r>
              <a:rPr lang="pl-PL" altLang="pl-PL" sz="1800" kern="1200" dirty="0" smtClean="0">
                <a:latin typeface="+mj-lt"/>
                <a:cs typeface="Arial" panose="020B0604020202020204" pitchFamily="34" charset="0"/>
              </a:rPr>
              <a:t>subregionu – Miastem Radom – a </a:t>
            </a:r>
            <a:r>
              <a:rPr lang="pl-PL" altLang="pl-PL" sz="1800" kern="1200" dirty="0">
                <a:latin typeface="+mj-lt"/>
                <a:cs typeface="Arial" panose="020B0604020202020204" pitchFamily="34" charset="0"/>
              </a:rPr>
              <a:t>innymi jednostkami samorządu terytorialnego układu </a:t>
            </a:r>
            <a:r>
              <a:rPr lang="pl-PL" altLang="pl-PL" sz="1800" kern="1200" dirty="0" smtClean="0">
                <a:latin typeface="+mj-lt"/>
                <a:cs typeface="Arial" panose="020B0604020202020204" pitchFamily="34" charset="0"/>
              </a:rPr>
              <a:t>przestrzenno-funkcjonalnego</a:t>
            </a:r>
            <a:r>
              <a:rPr lang="pl-PL" altLang="pl-PL" sz="1800" kern="1200" dirty="0">
                <a:latin typeface="+mj-lt"/>
                <a:cs typeface="Arial" panose="020B0604020202020204" pitchFamily="34" charset="0"/>
              </a:rPr>
              <a:t>, charakteryzującego się wspólnymi uwarunkowaniami, potrzebami i kierunkami rozwoju.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pl-PL" altLang="pl-PL" sz="1800" kern="1200" dirty="0">
              <a:latin typeface="+mj-lt"/>
              <a:cs typeface="Arial" panose="020B0604020202020204" pitchFamily="34" charset="0"/>
            </a:endParaRPr>
          </a:p>
          <a:p>
            <a:pPr eaLnBrk="1" hangingPunct="1"/>
            <a:endParaRPr lang="pl-PL" altLang="pl-PL" sz="8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Tytuł 1"/>
          <p:cNvSpPr txBox="1">
            <a:spLocks/>
          </p:cNvSpPr>
          <p:nvPr/>
        </p:nvSpPr>
        <p:spPr bwMode="auto">
          <a:xfrm>
            <a:off x="-16918" y="1196752"/>
            <a:ext cx="916091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2000" b="1" kern="0" dirty="0" smtClean="0">
                <a:solidFill>
                  <a:srgbClr val="C00000"/>
                </a:solidFill>
              </a:rPr>
              <a:t>Partnerstwo RIT w subregionie radomskim</a:t>
            </a:r>
          </a:p>
        </p:txBody>
      </p:sp>
    </p:spTree>
    <p:extLst>
      <p:ext uri="{BB962C8B-B14F-4D97-AF65-F5344CB8AC3E}">
        <p14:creationId xmlns:p14="http://schemas.microsoft.com/office/powerpoint/2010/main" val="2686308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1"/>
          <p:cNvSpPr txBox="1">
            <a:spLocks/>
          </p:cNvSpPr>
          <p:nvPr/>
        </p:nvSpPr>
        <p:spPr bwMode="auto">
          <a:xfrm>
            <a:off x="0" y="1124744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1600" b="1" kern="0" dirty="0" smtClean="0">
                <a:solidFill>
                  <a:srgbClr val="CC0000"/>
                </a:solidFill>
              </a:rPr>
              <a:t>Obszar realizacji 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Planu </a:t>
            </a:r>
            <a:r>
              <a:rPr lang="pl-PL" altLang="pl-PL" sz="1600" b="1" i="1" dirty="0">
                <a:solidFill>
                  <a:srgbClr val="CC0000"/>
                </a:solidFill>
              </a:rPr>
              <a:t>I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nwestycyjnego </a:t>
            </a:r>
            <a:r>
              <a:rPr lang="pl-PL" altLang="pl-PL" sz="1600" b="1" i="1" dirty="0">
                <a:solidFill>
                  <a:srgbClr val="CC0000"/>
                </a:solidFill>
              </a:rPr>
              <a:t>dla miasta 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Radom </a:t>
            </a:r>
            <a:r>
              <a:rPr lang="pl-PL" altLang="pl-PL" sz="1600" b="1" i="1" dirty="0">
                <a:solidFill>
                  <a:srgbClr val="CC0000"/>
                </a:solidFill>
              </a:rPr>
              <a:t>i subregionu </a:t>
            </a:r>
            <a:r>
              <a:rPr lang="pl-PL" altLang="pl-PL" sz="1600" b="1" i="1" dirty="0" smtClean="0">
                <a:solidFill>
                  <a:srgbClr val="CC0000"/>
                </a:solidFill>
              </a:rPr>
              <a:t>radomskiego</a:t>
            </a:r>
            <a:r>
              <a:rPr lang="pl-PL" altLang="pl-PL" sz="1600" b="1" dirty="0" smtClean="0">
                <a:solidFill>
                  <a:srgbClr val="CC0000"/>
                </a:solidFill>
              </a:rPr>
              <a:t>, </a:t>
            </a:r>
            <a:br>
              <a:rPr lang="pl-PL" altLang="pl-PL" sz="1600" b="1" dirty="0" smtClean="0">
                <a:solidFill>
                  <a:srgbClr val="CC0000"/>
                </a:solidFill>
              </a:rPr>
            </a:br>
            <a:r>
              <a:rPr lang="pl-PL" sz="1600" b="1" kern="0" dirty="0" smtClean="0">
                <a:solidFill>
                  <a:srgbClr val="CC0000"/>
                </a:solidFill>
              </a:rPr>
              <a:t>wraz z wyszczególnieniem obszarów bezpośredniej realizacji zadań inwestycyjnych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74369"/>
            <a:ext cx="4968552" cy="489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68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13" name="Prostokąt 12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/>
            </a:p>
          </p:txBody>
        </p:sp>
        <p:grpSp>
          <p:nvGrpSpPr>
            <p:cNvPr id="15369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15370" name="Obraz 4" descr="logotyp(claim)_pl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1" name="Obraz 6" descr="piktogramy_zestaw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" name="Symbol zastępczy zawartości 16"/>
          <p:cNvSpPr txBox="1">
            <a:spLocks/>
          </p:cNvSpPr>
          <p:nvPr/>
        </p:nvSpPr>
        <p:spPr bwMode="auto">
          <a:xfrm>
            <a:off x="-180528" y="2132856"/>
            <a:ext cx="9080053" cy="358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wysokie </a:t>
            </a:r>
            <a:r>
              <a:rPr lang="pl-PL" sz="1800" dirty="0"/>
              <a:t>bezrobocie - będące konsekwencją upadku  przemysłu w Radomiu </a:t>
            </a:r>
            <a:endParaRPr lang="pl-PL" sz="1800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pl-PL" sz="1800" dirty="0" smtClean="0"/>
              <a:t>     i </a:t>
            </a:r>
            <a:r>
              <a:rPr lang="pl-PL" sz="1800" dirty="0"/>
              <a:t>regionie radomskim;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niska </a:t>
            </a:r>
            <a:r>
              <a:rPr lang="pl-PL" sz="1800" dirty="0"/>
              <a:t>wartość PKB -  wynikająca z wysokiego udziału osób bez pracy;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ubóstwo  </a:t>
            </a:r>
            <a:r>
              <a:rPr lang="pl-PL" sz="1800" dirty="0"/>
              <a:t>i wykluczenie  społeczne  -  spowodowane długotrwałym bezrobociem;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/>
              <a:t>depopulacja regionu  -  spowodowana  w dużym stopniu migracją zarobkową </a:t>
            </a:r>
            <a:endParaRPr lang="pl-PL" sz="1800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pl-PL" sz="1800" dirty="0"/>
              <a:t> </a:t>
            </a:r>
            <a:r>
              <a:rPr lang="pl-PL" sz="1800" dirty="0" smtClean="0"/>
              <a:t>    do </a:t>
            </a:r>
            <a:r>
              <a:rPr lang="pl-PL" sz="1800" dirty="0"/>
              <a:t>Warszawy;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/>
              <a:t>niski dostęp do usług publicznych w zakresie ochrony zdrowia </a:t>
            </a:r>
            <a:endParaRPr lang="pl-PL" sz="1800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pl-PL" sz="1800" dirty="0"/>
              <a:t> </a:t>
            </a:r>
            <a:r>
              <a:rPr lang="pl-PL" sz="1800" dirty="0" smtClean="0"/>
              <a:t>    oraz </a:t>
            </a:r>
            <a:r>
              <a:rPr lang="pl-PL" sz="1800" dirty="0"/>
              <a:t>niewystarczająca jakość tych </a:t>
            </a:r>
            <a:r>
              <a:rPr lang="pl-PL" sz="1800" dirty="0" smtClean="0"/>
              <a:t>usług.</a:t>
            </a:r>
            <a:endParaRPr lang="pl-PL" altLang="pl-PL" sz="1800" dirty="0">
              <a:latin typeface="+mj-lt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pl-PL" altLang="pl-PL" sz="18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367" name="Prostokąt 1"/>
          <p:cNvSpPr>
            <a:spLocks noChangeArrowheads="1"/>
          </p:cNvSpPr>
          <p:nvPr/>
        </p:nvSpPr>
        <p:spPr bwMode="auto">
          <a:xfrm>
            <a:off x="0" y="96043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2000" b="1" dirty="0" smtClean="0">
                <a:solidFill>
                  <a:srgbClr val="CC0000"/>
                </a:solidFill>
                <a:latin typeface="+mn-lt"/>
              </a:rPr>
              <a:t>Problemy Obszaru zawarte </a:t>
            </a:r>
            <a:br>
              <a:rPr lang="pl-PL" altLang="pl-PL" sz="2000" b="1" dirty="0" smtClean="0">
                <a:solidFill>
                  <a:srgbClr val="CC0000"/>
                </a:solidFill>
                <a:latin typeface="+mn-lt"/>
              </a:rPr>
            </a:br>
            <a:r>
              <a:rPr lang="pl-PL" altLang="pl-PL" sz="2000" b="1" dirty="0" smtClean="0">
                <a:solidFill>
                  <a:srgbClr val="CC0000"/>
                </a:solidFill>
                <a:latin typeface="+mn-lt"/>
              </a:rPr>
              <a:t>w </a:t>
            </a:r>
            <a:r>
              <a:rPr lang="pl-PL" altLang="pl-PL" sz="2000" b="1" i="1" dirty="0">
                <a:solidFill>
                  <a:srgbClr val="CC0000"/>
                </a:solidFill>
                <a:latin typeface="+mn-lt"/>
              </a:rPr>
              <a:t>Planie Inwestycyjnym </a:t>
            </a:r>
            <a:r>
              <a:rPr lang="pl-PL" altLang="pl-PL" sz="2000" b="1" i="1" dirty="0" smtClean="0">
                <a:solidFill>
                  <a:srgbClr val="CC0000"/>
                </a:solidFill>
                <a:latin typeface="+mn-lt"/>
              </a:rPr>
              <a:t>Miasta Radom i subregionu radomskiego</a:t>
            </a:r>
            <a:endParaRPr lang="pl-PL" altLang="pl-PL" sz="2000" b="1" i="1" dirty="0">
              <a:solidFill>
                <a:srgbClr val="CC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0711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187624" y="2348880"/>
            <a:ext cx="6912768" cy="24482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  <a:latin typeface="+mj-lt"/>
              </a:rPr>
              <a:t>Poprawa jakości, efektywności i dostępu </a:t>
            </a:r>
            <a:r>
              <a:rPr lang="pl-PL" sz="2400" dirty="0" smtClean="0">
                <a:solidFill>
                  <a:schemeClr val="tx1"/>
                </a:solidFill>
                <a:latin typeface="+mj-lt"/>
              </a:rPr>
              <a:t>do </a:t>
            </a:r>
            <a:r>
              <a:rPr lang="pl-PL" sz="2400" dirty="0">
                <a:solidFill>
                  <a:schemeClr val="tx1"/>
                </a:solidFill>
                <a:latin typeface="+mj-lt"/>
              </a:rPr>
              <a:t>wysokiej jakości usług w priorytetowych obszarach ochrony zdrowia oraz spójności społecznej poprzez ożywienie gospodarcze obszarów zdegradowanych </a:t>
            </a:r>
            <a:r>
              <a:rPr lang="pl-PL" sz="2400" dirty="0" smtClean="0">
                <a:solidFill>
                  <a:schemeClr val="tx1"/>
                </a:solidFill>
                <a:latin typeface="+mj-lt"/>
              </a:rPr>
              <a:t>w Radomiu </a:t>
            </a:r>
          </a:p>
          <a:p>
            <a:pPr algn="ctr"/>
            <a:r>
              <a:rPr lang="pl-PL" sz="2400" dirty="0" smtClean="0">
                <a:solidFill>
                  <a:schemeClr val="tx1"/>
                </a:solidFill>
                <a:latin typeface="+mj-lt"/>
              </a:rPr>
              <a:t>i </a:t>
            </a:r>
            <a:r>
              <a:rPr lang="pl-PL" sz="2400" dirty="0">
                <a:solidFill>
                  <a:schemeClr val="tx1"/>
                </a:solidFill>
                <a:latin typeface="+mj-lt"/>
              </a:rPr>
              <a:t>subregionie radomskim.</a:t>
            </a:r>
          </a:p>
        </p:txBody>
      </p:sp>
      <p:sp>
        <p:nvSpPr>
          <p:cNvPr id="6" name="Tytuł 1"/>
          <p:cNvSpPr txBox="1">
            <a:spLocks/>
          </p:cNvSpPr>
          <p:nvPr/>
        </p:nvSpPr>
        <p:spPr bwMode="auto">
          <a:xfrm>
            <a:off x="14021" y="1157628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2600" b="1" kern="0" dirty="0" smtClean="0">
                <a:solidFill>
                  <a:srgbClr val="C00000"/>
                </a:solidFill>
              </a:rPr>
              <a:t>Cel główny </a:t>
            </a:r>
            <a:r>
              <a:rPr lang="pl-PL" sz="2600" b="1" i="1" kern="0" dirty="0" smtClean="0">
                <a:solidFill>
                  <a:srgbClr val="C00000"/>
                </a:solidFill>
              </a:rPr>
              <a:t>Planu Inwestycyjnego</a:t>
            </a:r>
            <a:r>
              <a:rPr lang="pl-PL" sz="2600" b="1" kern="0" dirty="0" smtClean="0">
                <a:solidFill>
                  <a:srgbClr val="C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5863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zaokrąglony 11"/>
          <p:cNvSpPr/>
          <p:nvPr/>
        </p:nvSpPr>
        <p:spPr>
          <a:xfrm>
            <a:off x="1043608" y="4077072"/>
            <a:ext cx="6912768" cy="18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solidFill>
                  <a:schemeClr val="tx2"/>
                </a:solidFill>
              </a:rPr>
              <a:t>Ożywienie społeczno-gospodarcze obszarów kryzysowych (kwota: </a:t>
            </a:r>
            <a:r>
              <a:rPr lang="pl-PL" sz="2000" b="1" dirty="0">
                <a:solidFill>
                  <a:schemeClr val="tx1"/>
                </a:solidFill>
              </a:rPr>
              <a:t>160 049 000</a:t>
            </a:r>
            <a:r>
              <a:rPr lang="pl-PL" sz="2000" dirty="0">
                <a:solidFill>
                  <a:schemeClr val="tx1"/>
                </a:solidFill>
              </a:rPr>
              <a:t> </a:t>
            </a:r>
            <a:r>
              <a:rPr lang="pl-PL" sz="2000" b="1" dirty="0" smtClean="0">
                <a:solidFill>
                  <a:schemeClr val="tx2"/>
                </a:solidFill>
              </a:rPr>
              <a:t>zł</a:t>
            </a:r>
            <a:r>
              <a:rPr lang="pl-PL" sz="2000" dirty="0" smtClean="0">
                <a:solidFill>
                  <a:schemeClr val="tx2"/>
                </a:solidFill>
              </a:rPr>
              <a:t>)</a:t>
            </a:r>
            <a:endParaRPr lang="pl-PL" sz="20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algn="ctr"/>
            <a:endParaRPr lang="pl-PL" sz="2000" dirty="0">
              <a:solidFill>
                <a:srgbClr val="FF0000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3363977" y="1475492"/>
            <a:ext cx="2416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  <a:latin typeface="+mj-lt"/>
              </a:rPr>
              <a:t>I Projekt pod </a:t>
            </a:r>
            <a:r>
              <a:rPr lang="pl-PL" b="1" dirty="0" smtClean="0">
                <a:solidFill>
                  <a:srgbClr val="C00000"/>
                </a:solidFill>
                <a:latin typeface="+mj-lt"/>
              </a:rPr>
              <a:t>nazwą:</a:t>
            </a:r>
            <a:endParaRPr lang="pl-PL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Tytuł 1"/>
          <p:cNvSpPr txBox="1">
            <a:spLocks/>
          </p:cNvSpPr>
          <p:nvPr/>
        </p:nvSpPr>
        <p:spPr bwMode="auto">
          <a:xfrm>
            <a:off x="-16918" y="980728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2600" b="1" kern="0" dirty="0" smtClean="0">
                <a:solidFill>
                  <a:srgbClr val="C00000"/>
                </a:solidFill>
              </a:rPr>
              <a:t>Projekty wiodące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3331917" y="3635732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C00000"/>
                </a:solidFill>
                <a:latin typeface="+mj-lt"/>
              </a:rPr>
              <a:t>II </a:t>
            </a:r>
            <a:r>
              <a:rPr lang="pl-PL" b="1" dirty="0">
                <a:solidFill>
                  <a:srgbClr val="C00000"/>
                </a:solidFill>
                <a:latin typeface="+mj-lt"/>
              </a:rPr>
              <a:t>Projekt pod </a:t>
            </a:r>
            <a:r>
              <a:rPr lang="pl-PL" b="1" dirty="0" smtClean="0">
                <a:solidFill>
                  <a:srgbClr val="C00000"/>
                </a:solidFill>
                <a:latin typeface="+mj-lt"/>
              </a:rPr>
              <a:t>nazwą:</a:t>
            </a:r>
            <a:endParaRPr lang="pl-PL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1043608" y="1916832"/>
            <a:ext cx="6912768" cy="1718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solidFill>
                  <a:schemeClr val="tx2"/>
                </a:solidFill>
              </a:rPr>
              <a:t>Poprawa dostępności mieszkańców regionu radomskiego do wysokiej jakości usług publicznych w zakresie ochrony zdrowia (kwota: </a:t>
            </a:r>
            <a:r>
              <a:rPr lang="pl-PL" sz="2000" b="1" dirty="0" smtClean="0">
                <a:solidFill>
                  <a:schemeClr val="tx1"/>
                </a:solidFill>
              </a:rPr>
              <a:t>264 720 098</a:t>
            </a:r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b="1" dirty="0" smtClean="0">
                <a:solidFill>
                  <a:schemeClr val="tx2"/>
                </a:solidFill>
              </a:rPr>
              <a:t>zł</a:t>
            </a:r>
            <a:r>
              <a:rPr lang="pl-PL" sz="2000" dirty="0" smtClean="0">
                <a:solidFill>
                  <a:schemeClr val="tx2"/>
                </a:solidFill>
              </a:rPr>
              <a:t>)</a:t>
            </a: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95536" y="602128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l-PL" b="1" dirty="0" smtClean="0"/>
              <a:t>Kwota łącznie: 424 769 098</a:t>
            </a:r>
            <a:r>
              <a:rPr lang="pl-PL" dirty="0" smtClean="0"/>
              <a:t> </a:t>
            </a:r>
            <a:r>
              <a:rPr lang="pl-PL" b="1" dirty="0" smtClean="0"/>
              <a:t>zł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86566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652934"/>
          </a:xfrm>
        </p:spPr>
        <p:txBody>
          <a:bodyPr/>
          <a:lstStyle/>
          <a:p>
            <a:r>
              <a:rPr lang="pl-PL" sz="2600" b="1" dirty="0" smtClean="0">
                <a:solidFill>
                  <a:srgbClr val="CC0000"/>
                </a:solidFill>
              </a:rPr>
              <a:t>Alokacja środków na zgłoszone projekty</a:t>
            </a:r>
            <a:endParaRPr lang="pl-PL" sz="2600" b="1" dirty="0">
              <a:solidFill>
                <a:srgbClr val="CC0000"/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439649"/>
              </p:ext>
            </p:extLst>
          </p:nvPr>
        </p:nvGraphicFramePr>
        <p:xfrm>
          <a:off x="657907" y="1340768"/>
          <a:ext cx="7992889" cy="5132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155"/>
                <a:gridCol w="2919388"/>
                <a:gridCol w="2404346"/>
              </a:tblGrid>
              <a:tr h="43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Działanie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Alokacja w RPO WM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 kursie 4,24)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Radom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2.1.1 e-usługi dla Mazowsza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23 320 000 zł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12 662 000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3.1.2 Rozwój mikro, małych </a:t>
                      </a:r>
                      <a:b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średnich przedsiębiorstw (MŚP)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90 312 000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4.2 Efektywność energetyczna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63 923 292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738 000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4.3.1 Ścieżki rowerowe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oraz parkingi „Parkuj i jedź”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214 864 086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5.3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Dziedzictwo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kulturowe –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zabytki – </a:t>
                      </a:r>
                      <a:b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preferencja dla RIT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03275" indent="-803275" algn="ctr" defTabSz="9556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99 979 200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zł                                                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12 054 000 zł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5.3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Dziedzictwo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kulturowe –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kultura – </a:t>
                      </a:r>
                      <a:b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preferencja 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dla RIT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51 466 562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6.1 Infrastruktura ochrony zdrowia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94 440 150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186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748 108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6.2 Rewitalizacja obszarów zmarginalizowanych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63 600 000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000 000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7.1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Infrastruktur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drogowa –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drogi wojewódzkie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250 160 000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7.1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Infrastruktura</a:t>
                      </a:r>
                      <a:r>
                        <a:rPr lang="pl-PL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drogowa – 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drogi lokalne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147 552 000 zł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RAZEM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948 171 528 zł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288 202 108 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zł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Projekt główny (I wiązka)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.1 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128 832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zł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Projekt główny (II wiązka)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l-PL" sz="11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6.2 (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50 000 000 zł</a:t>
                      </a:r>
                      <a:r>
                        <a:rPr lang="pl-PL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0288" marR="30288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47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/>
        </p:nvSpPr>
        <p:spPr bwMode="auto">
          <a:xfrm>
            <a:off x="-28159" y="1360797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altLang="pl-PL" sz="2600" b="1" kern="0" dirty="0">
                <a:solidFill>
                  <a:srgbClr val="C00000"/>
                </a:solidFill>
              </a:rPr>
              <a:t>Działania planowane w ramach </a:t>
            </a:r>
            <a:r>
              <a:rPr lang="pl-PL" sz="2600" b="1" kern="0" dirty="0" smtClean="0">
                <a:solidFill>
                  <a:srgbClr val="C00000"/>
                </a:solidFill>
              </a:rPr>
              <a:t>I Projektu Wiodącego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2063" y="3068960"/>
            <a:ext cx="899069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000" b="1" dirty="0" smtClean="0"/>
              <a:t>Działania inwestycyjne obejmują: modernizację szpitali, adaptację pomieszczeń, doposażenie w sprzęt medyczny. </a:t>
            </a:r>
            <a:endParaRPr lang="pl-PL" sz="2000" b="1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306885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/>
          <p:cNvSpPr txBox="1">
            <a:spLocks/>
          </p:cNvSpPr>
          <p:nvPr/>
        </p:nvSpPr>
        <p:spPr bwMode="auto">
          <a:xfrm>
            <a:off x="-16918" y="908720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altLang="pl-PL" sz="2600" b="1" kern="0" dirty="0" smtClean="0">
                <a:solidFill>
                  <a:srgbClr val="C00000"/>
                </a:solidFill>
              </a:rPr>
              <a:t>Lokalizacja działań planowanych </a:t>
            </a:r>
            <a:r>
              <a:rPr lang="pl-PL" altLang="pl-PL" sz="2600" b="1" kern="0" dirty="0">
                <a:solidFill>
                  <a:srgbClr val="C00000"/>
                </a:solidFill>
              </a:rPr>
              <a:t>w ramach </a:t>
            </a:r>
            <a:r>
              <a:rPr lang="pl-PL" sz="2600" b="1" kern="0" dirty="0" smtClean="0">
                <a:solidFill>
                  <a:srgbClr val="C00000"/>
                </a:solidFill>
              </a:rPr>
              <a:t>I Projektu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00221"/>
            <a:ext cx="5472608" cy="515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34" b="12636"/>
          <a:stretch/>
        </p:blipFill>
        <p:spPr>
          <a:xfrm>
            <a:off x="6660232" y="6093296"/>
            <a:ext cx="2447677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/>
        </p:nvSpPr>
        <p:spPr bwMode="auto">
          <a:xfrm>
            <a:off x="-16918" y="1484784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altLang="pl-PL" sz="2600" b="1" kern="0" dirty="0">
                <a:solidFill>
                  <a:srgbClr val="C00000"/>
                </a:solidFill>
              </a:rPr>
              <a:t>Działania planowane w ramach </a:t>
            </a:r>
            <a:r>
              <a:rPr lang="pl-PL" altLang="pl-PL" sz="2600" b="1" kern="0" dirty="0" smtClean="0">
                <a:solidFill>
                  <a:srgbClr val="C00000"/>
                </a:solidFill>
              </a:rPr>
              <a:t>I</a:t>
            </a:r>
            <a:r>
              <a:rPr lang="pl-PL" sz="2600" b="1" kern="0" dirty="0" smtClean="0">
                <a:solidFill>
                  <a:srgbClr val="C00000"/>
                </a:solidFill>
              </a:rPr>
              <a:t>I Projektu Wiodącego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43061" y="2852936"/>
            <a:ext cx="864096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000" b="1" dirty="0" smtClean="0"/>
              <a:t>Działania inwestycyjne polegają na rewitalizacji zdegradowanych obszarów i obiektów zabytkowych oraz poprzemysłowych. 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56209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/>
          <p:cNvSpPr txBox="1">
            <a:spLocks/>
          </p:cNvSpPr>
          <p:nvPr/>
        </p:nvSpPr>
        <p:spPr bwMode="auto">
          <a:xfrm>
            <a:off x="-16918" y="908720"/>
            <a:ext cx="916091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altLang="pl-PL" sz="2600" b="1" kern="0" dirty="0" smtClean="0">
                <a:solidFill>
                  <a:srgbClr val="C00000"/>
                </a:solidFill>
              </a:rPr>
              <a:t>Lokalizacja działań planowanych </a:t>
            </a:r>
            <a:r>
              <a:rPr lang="pl-PL" altLang="pl-PL" sz="2600" b="1" kern="0" dirty="0">
                <a:solidFill>
                  <a:srgbClr val="C00000"/>
                </a:solidFill>
              </a:rPr>
              <a:t>w ramach </a:t>
            </a:r>
            <a:r>
              <a:rPr lang="pl-PL" sz="2600" b="1" kern="0" dirty="0" smtClean="0">
                <a:solidFill>
                  <a:srgbClr val="C00000"/>
                </a:solidFill>
              </a:rPr>
              <a:t>II Projektu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465" y="1316376"/>
            <a:ext cx="5033807" cy="513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34" b="12636"/>
          <a:stretch/>
        </p:blipFill>
        <p:spPr>
          <a:xfrm>
            <a:off x="6660232" y="6093296"/>
            <a:ext cx="2447677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7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79512" y="2204864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CC0000"/>
                </a:solidFill>
              </a:rPr>
              <a:t>Uchwała </a:t>
            </a:r>
            <a:br>
              <a:rPr lang="pl-PL" b="1" dirty="0" smtClean="0">
                <a:solidFill>
                  <a:srgbClr val="CC0000"/>
                </a:solidFill>
              </a:rPr>
            </a:br>
            <a:r>
              <a:rPr lang="pl-PL" b="1" dirty="0" smtClean="0">
                <a:solidFill>
                  <a:srgbClr val="CC0000"/>
                </a:solidFill>
              </a:rPr>
              <a:t>w sprawie przyjęcia </a:t>
            </a:r>
            <a:r>
              <a:rPr lang="pl-PL" b="1" i="1" dirty="0" smtClean="0">
                <a:solidFill>
                  <a:srgbClr val="CC0000"/>
                </a:solidFill>
              </a:rPr>
              <a:t>Planu Inwestycyjnego </a:t>
            </a:r>
            <a:endParaRPr lang="pl-PL" b="1" i="1" dirty="0">
              <a:solidFill>
                <a:srgbClr val="CC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614" y="10886"/>
            <a:ext cx="5524500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9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1" descr="mazowsze_kontury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113462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Grupa 20"/>
          <p:cNvGrpSpPr>
            <a:grpSpLocks/>
          </p:cNvGrpSpPr>
          <p:nvPr/>
        </p:nvGrpSpPr>
        <p:grpSpPr bwMode="auto">
          <a:xfrm>
            <a:off x="0" y="357188"/>
            <a:ext cx="9144000" cy="6500812"/>
            <a:chOff x="0" y="357166"/>
            <a:chExt cx="9144000" cy="6500834"/>
          </a:xfrm>
        </p:grpSpPr>
        <p:sp>
          <p:nvSpPr>
            <p:cNvPr id="4" name="Prostokąt 3"/>
            <p:cNvSpPr/>
            <p:nvPr/>
          </p:nvSpPr>
          <p:spPr>
            <a:xfrm>
              <a:off x="0" y="6500812"/>
              <a:ext cx="9144000" cy="357188"/>
            </a:xfrm>
            <a:prstGeom prst="rect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dirty="0"/>
            </a:p>
          </p:txBody>
        </p:sp>
        <p:grpSp>
          <p:nvGrpSpPr>
            <p:cNvPr id="9223" name="Grupa 19"/>
            <p:cNvGrpSpPr>
              <a:grpSpLocks/>
            </p:cNvGrpSpPr>
            <p:nvPr/>
          </p:nvGrpSpPr>
          <p:grpSpPr bwMode="auto">
            <a:xfrm>
              <a:off x="357158" y="357166"/>
              <a:ext cx="8429684" cy="422629"/>
              <a:chOff x="357158" y="357166"/>
              <a:chExt cx="8429684" cy="422629"/>
            </a:xfrm>
          </p:grpSpPr>
          <p:pic>
            <p:nvPicPr>
              <p:cNvPr id="9224" name="Obraz 4" descr="logotyp(claim)_pl.g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357166"/>
                <a:ext cx="2214578" cy="42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5" name="Obraz 6" descr="piktogramy_zestaw.gif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0826" y="357166"/>
                <a:ext cx="2286016" cy="32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221" name="Tytuł 8"/>
          <p:cNvSpPr>
            <a:spLocks noGrp="1"/>
          </p:cNvSpPr>
          <p:nvPr>
            <p:ph type="title" idx="4294967295"/>
          </p:nvPr>
        </p:nvSpPr>
        <p:spPr>
          <a:xfrm>
            <a:off x="0" y="2349500"/>
            <a:ext cx="9144000" cy="1417638"/>
          </a:xfrm>
        </p:spPr>
        <p:txBody>
          <a:bodyPr/>
          <a:lstStyle/>
          <a:p>
            <a:pPr eaLnBrk="1" hangingPunct="1"/>
            <a:r>
              <a:rPr lang="pl-PL" altLang="pl-PL" sz="4500" b="1" dirty="0" smtClean="0">
                <a:solidFill>
                  <a:srgbClr val="CC0000"/>
                </a:solidFill>
              </a:rPr>
              <a:t>Dziękuję za uwagę</a:t>
            </a:r>
            <a:endParaRPr lang="en-GB" altLang="pl-PL" sz="4500" b="1" dirty="0" smtClean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zowsze">
  <a:themeElements>
    <a:clrScheme name="mazowsz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zowsz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zowsz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zowsz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zowsz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6939</TotalTime>
  <Words>532</Words>
  <Application>Microsoft Office PowerPoint</Application>
  <PresentationFormat>Pokaz na ekranie (4:3)</PresentationFormat>
  <Paragraphs>111</Paragraphs>
  <Slides>16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mazowsze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Alokacja środków na zgłoszone projekty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Szymanik, Pietrzak, Gocłowski</dc:creator>
  <cp:lastModifiedBy>Milewska Marta</cp:lastModifiedBy>
  <cp:revision>442</cp:revision>
  <cp:lastPrinted>2016-07-11T06:02:19Z</cp:lastPrinted>
  <dcterms:created xsi:type="dcterms:W3CDTF">2011-03-23T07:52:45Z</dcterms:created>
  <dcterms:modified xsi:type="dcterms:W3CDTF">2016-07-21T08:31:05Z</dcterms:modified>
</cp:coreProperties>
</file>